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97" r:id="rId2"/>
    <p:sldId id="318" r:id="rId3"/>
    <p:sldId id="321" r:id="rId4"/>
    <p:sldId id="315" r:id="rId5"/>
    <p:sldId id="322" r:id="rId6"/>
    <p:sldId id="323" r:id="rId7"/>
    <p:sldId id="329" r:id="rId8"/>
    <p:sldId id="324" r:id="rId9"/>
    <p:sldId id="325" r:id="rId10"/>
    <p:sldId id="330" r:id="rId11"/>
    <p:sldId id="326" r:id="rId12"/>
    <p:sldId id="327" r:id="rId13"/>
    <p:sldId id="331" r:id="rId14"/>
    <p:sldId id="332" r:id="rId15"/>
    <p:sldId id="333" r:id="rId16"/>
    <p:sldId id="334" r:id="rId17"/>
    <p:sldId id="335" r:id="rId18"/>
    <p:sldId id="336" r:id="rId19"/>
    <p:sldId id="337" r:id="rId20"/>
    <p:sldId id="339" r:id="rId21"/>
    <p:sldId id="340" r:id="rId22"/>
    <p:sldId id="342" r:id="rId23"/>
    <p:sldId id="345" r:id="rId24"/>
    <p:sldId id="34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5900"/>
    <a:srgbClr val="93809D"/>
    <a:srgbClr val="002D62"/>
    <a:srgbClr val="55C5E9"/>
    <a:srgbClr val="666666"/>
    <a:srgbClr val="FDB913"/>
    <a:srgbClr val="9A9B9D"/>
    <a:srgbClr val="D4D4D5"/>
    <a:srgbClr val="AC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7" autoAdjust="0"/>
    <p:restoredTop sz="94627" autoAdjust="0"/>
  </p:normalViewPr>
  <p:slideViewPr>
    <p:cSldViewPr snapToGrid="0">
      <p:cViewPr varScale="1">
        <p:scale>
          <a:sx n="74" d="100"/>
          <a:sy n="74" d="100"/>
        </p:scale>
        <p:origin x="468"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F7E2D-7B8F-4F80-BF99-5B46D35C2FAD}" type="datetimeFigureOut">
              <a:rPr lang="en-ZA" smtClean="0"/>
              <a:t>2017/12/08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900-4EDF-44E7-B007-0B5AD608C128}" type="slidenum">
              <a:rPr lang="en-ZA" smtClean="0"/>
              <a:t>‹#›</a:t>
            </a:fld>
            <a:endParaRPr lang="en-ZA"/>
          </a:p>
        </p:txBody>
      </p:sp>
    </p:spTree>
    <p:extLst>
      <p:ext uri="{BB962C8B-B14F-4D97-AF65-F5344CB8AC3E}">
        <p14:creationId xmlns:p14="http://schemas.microsoft.com/office/powerpoint/2010/main"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7" y="192742"/>
            <a:ext cx="11806186" cy="6472517"/>
          </a:xfrm>
          <a:prstGeom prst="rect">
            <a:avLst/>
          </a:prstGeom>
        </p:spPr>
      </p:pic>
      <p:sp>
        <p:nvSpPr>
          <p:cNvPr id="15" name="Rectangle 14"/>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a:stretch>
            <a:fillRect/>
          </a:stretch>
        </p:blipFill>
        <p:spPr>
          <a:xfrm>
            <a:off x="9986682" y="4684290"/>
            <a:ext cx="1833843" cy="1837900"/>
          </a:xfrm>
          <a:prstGeom prst="rect">
            <a:avLst/>
          </a:prstGeom>
        </p:spPr>
      </p:pic>
      <p:sp>
        <p:nvSpPr>
          <p:cNvPr id="7" name="Rectangle 6"/>
          <p:cNvSpPr/>
          <p:nvPr userDrawn="1"/>
        </p:nvSpPr>
        <p:spPr>
          <a:xfrm>
            <a:off x="448235" y="4720197"/>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val="33327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3" name="Text Placeholder 5"/>
          <p:cNvSpPr>
            <a:spLocks noGrp="1"/>
          </p:cNvSpPr>
          <p:nvPr>
            <p:ph type="body" sz="quarter" idx="10" hasCustomPrompt="1"/>
          </p:nvPr>
        </p:nvSpPr>
        <p:spPr>
          <a:xfrm>
            <a:off x="358589"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p>
        </p:txBody>
      </p:sp>
    </p:spTree>
    <p:extLst>
      <p:ext uri="{BB962C8B-B14F-4D97-AF65-F5344CB8AC3E}">
        <p14:creationId xmlns:p14="http://schemas.microsoft.com/office/powerpoint/2010/main" val="9353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6"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dirty="0"/>
          </a:p>
        </p:txBody>
      </p:sp>
    </p:spTree>
    <p:extLst>
      <p:ext uri="{BB962C8B-B14F-4D97-AF65-F5344CB8AC3E}">
        <p14:creationId xmlns:p14="http://schemas.microsoft.com/office/powerpoint/2010/main" val="4801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4 contacts with short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8" name="Picture Placeholder 2"/>
          <p:cNvSpPr>
            <a:spLocks noGrp="1"/>
          </p:cNvSpPr>
          <p:nvPr>
            <p:ph type="pic" sz="quarter" idx="50" hasCustomPrompt="1"/>
          </p:nvPr>
        </p:nvSpPr>
        <p:spPr>
          <a:xfrm>
            <a:off x="368300" y="3930637"/>
            <a:ext cx="1505323" cy="1416050"/>
          </a:xfrm>
        </p:spPr>
        <p:txBody>
          <a:bodyPr/>
          <a:lstStyle>
            <a:lvl1pPr marL="0" indent="0">
              <a:buNone/>
              <a:defRPr/>
            </a:lvl1pPr>
          </a:lstStyle>
          <a:p>
            <a:r>
              <a:rPr lang="en-US" dirty="0"/>
              <a:t>Add picture</a:t>
            </a:r>
            <a:endParaRPr lang="en-ZA" dirty="0"/>
          </a:p>
        </p:txBody>
      </p:sp>
      <p:sp>
        <p:nvSpPr>
          <p:cNvPr id="119" name="Text Placeholder 14"/>
          <p:cNvSpPr>
            <a:spLocks noGrp="1"/>
          </p:cNvSpPr>
          <p:nvPr>
            <p:ph type="body" sz="quarter" idx="51" hasCustomPrompt="1"/>
          </p:nvPr>
        </p:nvSpPr>
        <p:spPr>
          <a:xfrm>
            <a:off x="2044700"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0" name="Text Placeholder 14"/>
          <p:cNvSpPr>
            <a:spLocks noGrp="1"/>
          </p:cNvSpPr>
          <p:nvPr>
            <p:ph type="body" sz="quarter" idx="52" hasCustomPrompt="1"/>
          </p:nvPr>
        </p:nvSpPr>
        <p:spPr>
          <a:xfrm>
            <a:off x="2044700"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1" name="Text Placeholder 14"/>
          <p:cNvSpPr>
            <a:spLocks noGrp="1"/>
          </p:cNvSpPr>
          <p:nvPr>
            <p:ph type="body" sz="quarter" idx="53" hasCustomPrompt="1"/>
          </p:nvPr>
        </p:nvSpPr>
        <p:spPr>
          <a:xfrm>
            <a:off x="2044700"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22" name="Picture Placeholder 2"/>
          <p:cNvSpPr>
            <a:spLocks noGrp="1"/>
          </p:cNvSpPr>
          <p:nvPr>
            <p:ph type="pic" sz="quarter" idx="54" hasCustomPrompt="1"/>
          </p:nvPr>
        </p:nvSpPr>
        <p:spPr>
          <a:xfrm>
            <a:off x="6281084" y="3930637"/>
            <a:ext cx="1505323" cy="1416050"/>
          </a:xfrm>
        </p:spPr>
        <p:txBody>
          <a:bodyPr/>
          <a:lstStyle>
            <a:lvl1pPr marL="0" indent="0">
              <a:buNone/>
              <a:defRPr/>
            </a:lvl1pPr>
          </a:lstStyle>
          <a:p>
            <a:r>
              <a:rPr lang="en-US" dirty="0"/>
              <a:t>Add picture</a:t>
            </a:r>
            <a:endParaRPr lang="en-ZA" dirty="0"/>
          </a:p>
        </p:txBody>
      </p:sp>
      <p:sp>
        <p:nvSpPr>
          <p:cNvPr id="123" name="Text Placeholder 14"/>
          <p:cNvSpPr>
            <a:spLocks noGrp="1"/>
          </p:cNvSpPr>
          <p:nvPr>
            <p:ph type="body" sz="quarter" idx="55" hasCustomPrompt="1"/>
          </p:nvPr>
        </p:nvSpPr>
        <p:spPr>
          <a:xfrm>
            <a:off x="7957484"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4" name="Text Placeholder 14"/>
          <p:cNvSpPr>
            <a:spLocks noGrp="1"/>
          </p:cNvSpPr>
          <p:nvPr>
            <p:ph type="body" sz="quarter" idx="56" hasCustomPrompt="1"/>
          </p:nvPr>
        </p:nvSpPr>
        <p:spPr>
          <a:xfrm>
            <a:off x="7957484"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5" name="Text Placeholder 14"/>
          <p:cNvSpPr>
            <a:spLocks noGrp="1"/>
          </p:cNvSpPr>
          <p:nvPr>
            <p:ph type="body" sz="quarter" idx="57" hasCustomPrompt="1"/>
          </p:nvPr>
        </p:nvSpPr>
        <p:spPr>
          <a:xfrm>
            <a:off x="7957484"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22"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2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71581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2 contacts with long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3"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4413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0847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9" name="Content Placeholder 2"/>
          <p:cNvSpPr>
            <a:spLocks noGrp="1"/>
          </p:cNvSpPr>
          <p:nvPr>
            <p:ph idx="12" hasCustomPrompt="1"/>
          </p:nvPr>
        </p:nvSpPr>
        <p:spPr>
          <a:xfrm>
            <a:off x="6290049"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 Placeholder 5"/>
          <p:cNvSpPr>
            <a:spLocks noGrp="1"/>
          </p:cNvSpPr>
          <p:nvPr>
            <p:ph type="body" sz="quarter" idx="11" hasCustomPrompt="1"/>
          </p:nvPr>
        </p:nvSpPr>
        <p:spPr>
          <a:xfrm>
            <a:off x="368300"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8" name="Text Placeholder 5"/>
          <p:cNvSpPr>
            <a:spLocks noGrp="1"/>
          </p:cNvSpPr>
          <p:nvPr>
            <p:ph type="body" sz="quarter" idx="13" hasCustomPrompt="1"/>
          </p:nvPr>
        </p:nvSpPr>
        <p:spPr>
          <a:xfrm>
            <a:off x="6290048"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42296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1" name="Content Placeholder 2"/>
          <p:cNvSpPr>
            <a:spLocks noGrp="1"/>
          </p:cNvSpPr>
          <p:nvPr>
            <p:ph idx="12" hasCustomPrompt="1"/>
          </p:nvPr>
        </p:nvSpPr>
        <p:spPr>
          <a:xfrm>
            <a:off x="4243575"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3" name="Content Placeholder 2"/>
          <p:cNvSpPr>
            <a:spLocks noGrp="1"/>
          </p:cNvSpPr>
          <p:nvPr>
            <p:ph idx="14" hasCustomPrompt="1"/>
          </p:nvPr>
        </p:nvSpPr>
        <p:spPr>
          <a:xfrm>
            <a:off x="8118849"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ext Placeholder 5"/>
          <p:cNvSpPr>
            <a:spLocks noGrp="1"/>
          </p:cNvSpPr>
          <p:nvPr>
            <p:ph type="body" sz="quarter" idx="11" hasCustomPrompt="1"/>
          </p:nvPr>
        </p:nvSpPr>
        <p:spPr>
          <a:xfrm>
            <a:off x="368300"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5" hasCustomPrompt="1"/>
          </p:nvPr>
        </p:nvSpPr>
        <p:spPr>
          <a:xfrm>
            <a:off x="4243575"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5" name="Text Placeholder 5"/>
          <p:cNvSpPr>
            <a:spLocks noGrp="1"/>
          </p:cNvSpPr>
          <p:nvPr>
            <p:ph type="body" sz="quarter" idx="16" hasCustomPrompt="1"/>
          </p:nvPr>
        </p:nvSpPr>
        <p:spPr>
          <a:xfrm>
            <a:off x="8118848"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138202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77378"/>
            <a:ext cx="5592849" cy="4707497"/>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6" name="Picture Placeholder 4"/>
          <p:cNvSpPr>
            <a:spLocks noGrp="1"/>
          </p:cNvSpPr>
          <p:nvPr>
            <p:ph type="pic" sz="quarter" idx="12" hasCustomPrompt="1"/>
          </p:nvPr>
        </p:nvSpPr>
        <p:spPr>
          <a:xfrm>
            <a:off x="6227296" y="1268413"/>
            <a:ext cx="5593229" cy="4716462"/>
          </a:xfrm>
        </p:spPr>
        <p:txBody>
          <a:bodyPr/>
          <a:lstStyle>
            <a:lvl1pPr marL="0" indent="0">
              <a:buNone/>
              <a:defRPr/>
            </a:lvl1pPr>
          </a:lstStyle>
          <a:p>
            <a:r>
              <a:rPr lang="en-US" dirty="0"/>
              <a:t>Add picture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51527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3378200"/>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0" y="1277378"/>
            <a:ext cx="5593229" cy="1947862"/>
          </a:xfrm>
        </p:spPr>
        <p:txBody>
          <a:bodyPr/>
          <a:lstStyle>
            <a:lvl1pPr marL="0" indent="0">
              <a:buNone/>
              <a:defRPr/>
            </a:lvl1pPr>
          </a:lstStyle>
          <a:p>
            <a:r>
              <a:rPr lang="en-US" dirty="0"/>
              <a:t>Add picture</a:t>
            </a:r>
            <a:endParaRPr lang="en-ZA" dirty="0"/>
          </a:p>
        </p:txBody>
      </p:sp>
      <p:sp>
        <p:nvSpPr>
          <p:cNvPr id="15" name="Content Placeholder 2"/>
          <p:cNvSpPr>
            <a:spLocks noGrp="1"/>
          </p:cNvSpPr>
          <p:nvPr>
            <p:ph idx="11" hasCustomPrompt="1"/>
          </p:nvPr>
        </p:nvSpPr>
        <p:spPr>
          <a:xfrm>
            <a:off x="6227296" y="1277378"/>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Picture Placeholder 4"/>
          <p:cNvSpPr>
            <a:spLocks noGrp="1"/>
          </p:cNvSpPr>
          <p:nvPr>
            <p:ph type="pic" sz="quarter" idx="12" hasCustomPrompt="1"/>
          </p:nvPr>
        </p:nvSpPr>
        <p:spPr>
          <a:xfrm>
            <a:off x="6227296" y="4037013"/>
            <a:ext cx="5593229" cy="1947862"/>
          </a:xfrm>
        </p:spPr>
        <p:txBody>
          <a:bodyPr/>
          <a:lstStyle>
            <a:lvl1pPr marL="0" indent="0">
              <a:buNone/>
              <a:defRPr/>
            </a:lvl1pPr>
          </a:lstStyle>
          <a:p>
            <a:r>
              <a:rPr lang="en-US" dirty="0"/>
              <a:t>Add picture</a:t>
            </a:r>
            <a:endParaRPr lang="en-ZA" dirty="0"/>
          </a:p>
        </p:txBody>
      </p:sp>
      <p:sp>
        <p:nvSpPr>
          <p:cNvPr id="7" name="Text Placeholder 5"/>
          <p:cNvSpPr>
            <a:spLocks noGrp="1"/>
          </p:cNvSpPr>
          <p:nvPr>
            <p:ph type="body" sz="quarter" idx="13"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68612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1" y="1268413"/>
            <a:ext cx="3620994" cy="2010617"/>
          </a:xfrm>
        </p:spPr>
        <p:txBody>
          <a:bodyPr/>
          <a:lstStyle>
            <a:lvl1pPr marL="0" indent="0">
              <a:buNone/>
              <a:defRPr/>
            </a:lvl1pPr>
          </a:lstStyle>
          <a:p>
            <a:r>
              <a:rPr lang="en-US" dirty="0"/>
              <a:t>Add picture</a:t>
            </a:r>
            <a:endParaRPr lang="en-ZA" dirty="0"/>
          </a:p>
        </p:txBody>
      </p:sp>
      <p:sp>
        <p:nvSpPr>
          <p:cNvPr id="17" name="Content Placeholder 2"/>
          <p:cNvSpPr>
            <a:spLocks noGrp="1"/>
          </p:cNvSpPr>
          <p:nvPr>
            <p:ph idx="11" hasCustomPrompt="1"/>
          </p:nvPr>
        </p:nvSpPr>
        <p:spPr>
          <a:xfrm>
            <a:off x="4283916"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Picture Placeholder 4"/>
          <p:cNvSpPr>
            <a:spLocks noGrp="1"/>
          </p:cNvSpPr>
          <p:nvPr>
            <p:ph type="pic" sz="quarter" idx="12" hasCustomPrompt="1"/>
          </p:nvPr>
        </p:nvSpPr>
        <p:spPr>
          <a:xfrm>
            <a:off x="4283916" y="1268413"/>
            <a:ext cx="3620994" cy="2010617"/>
          </a:xfrm>
        </p:spPr>
        <p:txBody>
          <a:bodyPr/>
          <a:lstStyle>
            <a:lvl1pPr marL="0" indent="0">
              <a:buNone/>
              <a:defRPr/>
            </a:lvl1pPr>
          </a:lstStyle>
          <a:p>
            <a:r>
              <a:rPr lang="en-US" dirty="0"/>
              <a:t>Add picture</a:t>
            </a:r>
            <a:endParaRPr lang="en-ZA" dirty="0"/>
          </a:p>
        </p:txBody>
      </p:sp>
      <p:sp>
        <p:nvSpPr>
          <p:cNvPr id="19" name="Content Placeholder 2"/>
          <p:cNvSpPr>
            <a:spLocks noGrp="1"/>
          </p:cNvSpPr>
          <p:nvPr>
            <p:ph idx="13" hasCustomPrompt="1"/>
          </p:nvPr>
        </p:nvSpPr>
        <p:spPr>
          <a:xfrm>
            <a:off x="819953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4"/>
          <p:cNvSpPr>
            <a:spLocks noGrp="1"/>
          </p:cNvSpPr>
          <p:nvPr>
            <p:ph type="pic" sz="quarter" idx="14" hasCustomPrompt="1"/>
          </p:nvPr>
        </p:nvSpPr>
        <p:spPr>
          <a:xfrm>
            <a:off x="8199531" y="1268413"/>
            <a:ext cx="3620994" cy="2010617"/>
          </a:xfrm>
        </p:spPr>
        <p:txBody>
          <a:bodyPr/>
          <a:lstStyle>
            <a:lvl1pPr marL="0" indent="0">
              <a:buNone/>
              <a:defRPr/>
            </a:lvl1pPr>
          </a:lstStyle>
          <a:p>
            <a:r>
              <a:rPr lang="en-US" dirty="0"/>
              <a:t>Add picture</a:t>
            </a:r>
            <a:endParaRPr lang="en-ZA" dirty="0"/>
          </a:p>
        </p:txBody>
      </p:sp>
      <p:sp>
        <p:nvSpPr>
          <p:cNvPr id="9" name="Text Placeholder 5"/>
          <p:cNvSpPr>
            <a:spLocks noGrp="1"/>
          </p:cNvSpPr>
          <p:nvPr>
            <p:ph type="body" sz="quarter" idx="15"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220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urple bloc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8782" b="8782"/>
          <a:stretch/>
        </p:blipFill>
        <p:spPr>
          <a:xfrm>
            <a:off x="192907" y="192742"/>
            <a:ext cx="11806186" cy="6472517"/>
          </a:xfrm>
          <a:prstGeom prst="rect">
            <a:avLst/>
          </a:prstGeom>
        </p:spPr>
      </p:pic>
      <p:sp>
        <p:nvSpPr>
          <p:cNvPr id="7" name="Rectangle 6"/>
          <p:cNvSpPr/>
          <p:nvPr userDrawn="1"/>
        </p:nvSpPr>
        <p:spPr>
          <a:xfrm>
            <a:off x="448235" y="4720197"/>
            <a:ext cx="9413501" cy="17612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3"/>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00553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68413"/>
            <a:ext cx="11452225" cy="4388316"/>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4"/>
          <p:cNvSpPr>
            <a:spLocks noGrp="1"/>
          </p:cNvSpPr>
          <p:nvPr>
            <p:ph type="body" sz="quarter" idx="10" hasCustomPrompt="1"/>
          </p:nvPr>
        </p:nvSpPr>
        <p:spPr>
          <a:xfrm>
            <a:off x="368300" y="5814829"/>
            <a:ext cx="11452225" cy="268661"/>
          </a:xfrm>
        </p:spPr>
        <p:txBody>
          <a:bodyPr anchor="b"/>
          <a:lstStyle>
            <a:lvl1pPr marL="0" indent="0">
              <a:buNone/>
              <a:defRPr sz="900" i="1">
                <a:solidFill>
                  <a:schemeClr val="tx2"/>
                </a:solidFill>
              </a:defRPr>
            </a:lvl1pPr>
          </a:lstStyle>
          <a:p>
            <a:pPr lvl="0"/>
            <a:r>
              <a:rPr lang="en-US" dirty="0"/>
              <a:t>Add footnote/source</a:t>
            </a:r>
            <a:endParaRPr lang="en-ZA" dirty="0"/>
          </a:p>
        </p:txBody>
      </p:sp>
      <p:sp>
        <p:nvSpPr>
          <p:cNvPr id="6" name="Text Placeholder 5"/>
          <p:cNvSpPr>
            <a:spLocks noGrp="1"/>
          </p:cNvSpPr>
          <p:nvPr>
            <p:ph type="body" sz="quarter" idx="11"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9202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bg1"/>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pic>
        <p:nvPicPr>
          <p:cNvPr id="3" name="Picture 2"/>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1783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11280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pic>
        <p:nvPicPr>
          <p:cNvPr id="6" name="Picture 5"/>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65431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sp>
        <p:nvSpPr>
          <p:cNvPr id="7" name="Rectangle 6"/>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1519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7319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p:cNvPicPr>
          <p:nvPr userDrawn="1"/>
        </p:nvPicPr>
        <p:blipFill>
          <a:blip r:embed="rId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42143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476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97225"/>
            <a:ext cx="11460525" cy="720000"/>
          </a:xfrm>
          <a:prstGeom prst="rect">
            <a:avLst/>
          </a:prstGeom>
        </p:spPr>
        <p:txBody>
          <a:bodyPr vert="horz" lIns="0" tIns="0" rIns="0" bIns="0" rtlCol="0" anchor="b">
            <a:noAutofit/>
          </a:bodyPr>
          <a:lstStyle/>
          <a:p>
            <a:r>
              <a:rPr lang="en-US" dirty="0"/>
              <a:t>Add title</a:t>
            </a:r>
            <a:endParaRPr lang="en-ZA" dirty="0"/>
          </a:p>
        </p:txBody>
      </p:sp>
      <p:sp>
        <p:nvSpPr>
          <p:cNvPr id="3" name="Text Placeholder 2"/>
          <p:cNvSpPr>
            <a:spLocks noGrp="1"/>
          </p:cNvSpPr>
          <p:nvPr>
            <p:ph type="body" idx="1"/>
          </p:nvPr>
        </p:nvSpPr>
        <p:spPr>
          <a:xfrm>
            <a:off x="368300" y="1268413"/>
            <a:ext cx="11452225" cy="4716462"/>
          </a:xfrm>
          <a:prstGeom prst="rect">
            <a:avLst/>
          </a:prstGeom>
        </p:spPr>
        <p:txBody>
          <a:bodyPr vert="horz" lIns="0" tIns="45720" rIns="91440" bIns="4572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Box 7"/>
          <p:cNvSpPr txBox="1"/>
          <p:nvPr userDrawn="1"/>
        </p:nvSpPr>
        <p:spPr>
          <a:xfrm>
            <a:off x="10784541" y="6360871"/>
            <a:ext cx="493060"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dirty="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dirty="0">
              <a:solidFill>
                <a:schemeClr val="tx1">
                  <a:lumMod val="50000"/>
                </a:schemeClr>
              </a:solidFill>
            </a:endParaRPr>
          </a:p>
        </p:txBody>
      </p:sp>
      <p:cxnSp>
        <p:nvCxnSpPr>
          <p:cNvPr id="10" name="Straight Connector 9"/>
          <p:cNvCxnSpPr>
            <a:cxnSpLocks/>
          </p:cNvCxnSpPr>
          <p:nvPr userDrawn="1"/>
        </p:nvCxnSpPr>
        <p:spPr>
          <a:xfrm>
            <a:off x="368300" y="6203579"/>
            <a:ext cx="1089137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3245909001"/>
      </p:ext>
    </p:extLst>
  </p:cSld>
  <p:clrMap bg1="lt1" tx1="dk1" bg2="lt2" tx2="dk2" accent1="accent1" accent2="accent2" accent3="accent3" accent4="accent4" accent5="accent5" accent6="accent6" hlink="hlink" folHlink="folHlink"/>
  <p:sldLayoutIdLst>
    <p:sldLayoutId id="2147483679" r:id="rId1"/>
    <p:sldLayoutId id="2147483719" r:id="rId2"/>
    <p:sldLayoutId id="2147483722" r:id="rId3"/>
    <p:sldLayoutId id="2147483727" r:id="rId4"/>
    <p:sldLayoutId id="2147483724" r:id="rId5"/>
    <p:sldLayoutId id="2147483725" r:id="rId6"/>
    <p:sldLayoutId id="2147483650" r:id="rId7"/>
    <p:sldLayoutId id="2147483721" r:id="rId8"/>
    <p:sldLayoutId id="2147483720" r:id="rId9"/>
    <p:sldLayoutId id="2147483664" r:id="rId10"/>
    <p:sldLayoutId id="2147483711" r:id="rId11"/>
    <p:sldLayoutId id="2147483713" r:id="rId12"/>
    <p:sldLayoutId id="2147483714" r:id="rId13"/>
    <p:sldLayoutId id="2147483663" r:id="rId14"/>
    <p:sldLayoutId id="2147483715" r:id="rId15"/>
    <p:sldLayoutId id="2147483716" r:id="rId16"/>
    <p:sldLayoutId id="2147483717" r:id="rId17"/>
    <p:sldLayoutId id="2147483728" r:id="rId18"/>
    <p:sldLayoutId id="2147483718" r:id="rId19"/>
    <p:sldLayoutId id="2147483709" r:id="rId20"/>
  </p:sldLayoutIdLst>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70" userDrawn="1">
          <p15:clr>
            <a:srgbClr val="F26B43"/>
          </p15:clr>
        </p15:guide>
        <p15:guide id="2" pos="232" userDrawn="1">
          <p15:clr>
            <a:srgbClr val="F26B43"/>
          </p15:clr>
        </p15:guide>
        <p15:guide id="3" pos="7446"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50311" y="4724400"/>
            <a:ext cx="8716418" cy="1262579"/>
          </a:xfrm>
        </p:spPr>
        <p:txBody>
          <a:bodyPr/>
          <a:lstStyle/>
          <a:p>
            <a:r>
              <a:rPr lang="en-GB" dirty="0"/>
              <a:t>The role of alternative dispute resolution in the protection of policyholders: a South African perspective</a:t>
            </a:r>
          </a:p>
        </p:txBody>
      </p:sp>
      <p:sp>
        <p:nvSpPr>
          <p:cNvPr id="10" name="Text Placeholder 9"/>
          <p:cNvSpPr>
            <a:spLocks noGrp="1"/>
          </p:cNvSpPr>
          <p:nvPr>
            <p:ph type="body" sz="quarter" idx="11"/>
          </p:nvPr>
        </p:nvSpPr>
        <p:spPr/>
        <p:txBody>
          <a:bodyPr/>
          <a:lstStyle/>
          <a:p>
            <a:r>
              <a:rPr lang="en-GB" dirty="0"/>
              <a:t>Moscow, 14 September 2017</a:t>
            </a:r>
          </a:p>
        </p:txBody>
      </p:sp>
    </p:spTree>
    <p:extLst>
      <p:ext uri="{BB962C8B-B14F-4D97-AF65-F5344CB8AC3E}">
        <p14:creationId xmlns:p14="http://schemas.microsoft.com/office/powerpoint/2010/main" val="354386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Section 27 : </a:t>
            </a:r>
          </a:p>
          <a:p>
            <a:endParaRPr lang="en-US" sz="2400" dirty="0"/>
          </a:p>
          <a:p>
            <a:r>
              <a:rPr lang="en-US" sz="2400" dirty="0"/>
              <a:t>The </a:t>
            </a:r>
            <a:r>
              <a:rPr lang="en-US" sz="2400" dirty="0" err="1"/>
              <a:t>Ombud</a:t>
            </a:r>
            <a:r>
              <a:rPr lang="en-US" sz="2400" dirty="0"/>
              <a:t> </a:t>
            </a:r>
            <a:r>
              <a:rPr lang="en-US" sz="2400" b="1" i="1" dirty="0"/>
              <a:t>must decline </a:t>
            </a:r>
            <a:r>
              <a:rPr lang="en-US" sz="2400" dirty="0"/>
              <a:t>to investigate any complaint if, before the date of </a:t>
            </a:r>
            <a:r>
              <a:rPr lang="en-US" sz="2400" dirty="0" err="1"/>
              <a:t>offIcial</a:t>
            </a:r>
            <a:r>
              <a:rPr lang="en-US" sz="2400" dirty="0"/>
              <a:t> receipt of the complaint, proceedings have been instituted by the complainant in any Court in respect of a matter which would constitute the subject of the investigation. </a:t>
            </a:r>
          </a:p>
          <a:p>
            <a:endParaRPr lang="en-US" dirty="0"/>
          </a:p>
        </p:txBody>
      </p:sp>
      <p:sp>
        <p:nvSpPr>
          <p:cNvPr id="3" name="Title 2"/>
          <p:cNvSpPr>
            <a:spLocks noGrp="1"/>
          </p:cNvSpPr>
          <p:nvPr>
            <p:ph type="title"/>
          </p:nvPr>
        </p:nvSpPr>
        <p:spPr/>
        <p:txBody>
          <a:bodyPr/>
          <a:lstStyle/>
          <a:p>
            <a:r>
              <a:rPr lang="en-US" dirty="0">
                <a:solidFill>
                  <a:srgbClr val="D95900"/>
                </a:solidFill>
              </a:rPr>
              <a:t>CIVIL COURTS AND THE OMBUD</a:t>
            </a:r>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88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client who approaches the </a:t>
            </a:r>
            <a:r>
              <a:rPr lang="en-US" dirty="0" err="1"/>
              <a:t>Ombud</a:t>
            </a:r>
            <a:r>
              <a:rPr lang="en-US" dirty="0"/>
              <a:t> should ensure that his claim has not </a:t>
            </a:r>
            <a:r>
              <a:rPr lang="en-US" b="1" dirty="0"/>
              <a:t>prescribed </a:t>
            </a:r>
            <a:r>
              <a:rPr lang="en-US" dirty="0"/>
              <a:t>(normal three year period applies)</a:t>
            </a:r>
            <a:r>
              <a:rPr lang="en-US" b="1" dirty="0"/>
              <a:t> </a:t>
            </a:r>
          </a:p>
          <a:p>
            <a:r>
              <a:rPr lang="en-US" dirty="0"/>
              <a:t>A claim should be enforced within three years, failing which, the debt becomes unenforceable.</a:t>
            </a:r>
          </a:p>
          <a:p>
            <a:endParaRPr lang="en-US" dirty="0"/>
          </a:p>
        </p:txBody>
      </p:sp>
      <p:sp>
        <p:nvSpPr>
          <p:cNvPr id="3" name="Title 2"/>
          <p:cNvSpPr>
            <a:spLocks noGrp="1"/>
          </p:cNvSpPr>
          <p:nvPr>
            <p:ph type="title"/>
          </p:nvPr>
        </p:nvSpPr>
        <p:spPr>
          <a:xfrm>
            <a:off x="368300" y="-1"/>
            <a:ext cx="11452225" cy="1110313"/>
          </a:xfrm>
        </p:spPr>
        <p:txBody>
          <a:bodyPr/>
          <a:lstStyle/>
          <a:p>
            <a:br>
              <a:rPr lang="en-US" sz="3200" i="1"/>
            </a:br>
            <a:br>
              <a:rPr lang="en-US" sz="3200" i="1"/>
            </a:br>
            <a:br>
              <a:rPr lang="en-US" sz="3200" i="1"/>
            </a:br>
            <a:r>
              <a:rPr lang="en-US" sz="3200" i="1"/>
              <a:t>Claims </a:t>
            </a:r>
            <a:r>
              <a:rPr lang="en-US" sz="3200" i="1" dirty="0"/>
              <a:t>procedure </a:t>
            </a:r>
            <a:br>
              <a:rPr lang="en-US" dirty="0"/>
            </a:br>
            <a:endParaRPr lang="en-US" dirty="0"/>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20311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0" y="915750"/>
            <a:ext cx="11452225" cy="5445363"/>
          </a:xfrm>
        </p:spPr>
        <p:txBody>
          <a:bodyPr/>
          <a:lstStyle/>
          <a:p>
            <a:pPr marL="0" indent="0">
              <a:buNone/>
            </a:pPr>
            <a:r>
              <a:rPr lang="en-US" dirty="0"/>
              <a:t>In terms of s 27(5) of the FAIS Act, the </a:t>
            </a:r>
            <a:r>
              <a:rPr lang="en-US" dirty="0" err="1"/>
              <a:t>Ombud</a:t>
            </a:r>
            <a:r>
              <a:rPr lang="en-US" dirty="0"/>
              <a:t>: </a:t>
            </a:r>
          </a:p>
          <a:p>
            <a:pPr marL="0" indent="0">
              <a:buNone/>
            </a:pPr>
            <a:r>
              <a:rPr lang="en-US" i="1" dirty="0"/>
              <a:t>(a)  </a:t>
            </a:r>
            <a:r>
              <a:rPr lang="en-US" b="1" dirty="0"/>
              <a:t>may</a:t>
            </a:r>
            <a:r>
              <a:rPr lang="en-US" dirty="0"/>
              <a:t>, in investigating or determining an </a:t>
            </a:r>
            <a:r>
              <a:rPr lang="en-US" dirty="0" err="1"/>
              <a:t>offcially</a:t>
            </a:r>
            <a:r>
              <a:rPr lang="en-US" dirty="0"/>
              <a:t> received complaint, follow and implement any procedure (including mediation) which the </a:t>
            </a:r>
            <a:r>
              <a:rPr lang="en-US" dirty="0" err="1"/>
              <a:t>Ombud</a:t>
            </a:r>
            <a:r>
              <a:rPr lang="en-US" dirty="0"/>
              <a:t> deems appropriate, and may allow any party the right of legal representation; </a:t>
            </a:r>
          </a:p>
          <a:p>
            <a:pPr marL="0" indent="0">
              <a:buNone/>
            </a:pPr>
            <a:r>
              <a:rPr lang="en-US" i="1" dirty="0"/>
              <a:t>(b)  </a:t>
            </a:r>
            <a:r>
              <a:rPr lang="en-US" b="1" dirty="0"/>
              <a:t>must,</a:t>
            </a:r>
            <a:r>
              <a:rPr lang="en-US" dirty="0"/>
              <a:t> in the first instance, explore any reasonable prospect of resolving a complaint by a conciliated settlement acceptable to all parties; </a:t>
            </a:r>
          </a:p>
          <a:p>
            <a:pPr marL="0" indent="0">
              <a:buNone/>
            </a:pPr>
            <a:r>
              <a:rPr lang="en-US" i="1" dirty="0"/>
              <a:t>(c)  </a:t>
            </a:r>
            <a:r>
              <a:rPr lang="en-US" b="1" dirty="0"/>
              <a:t>may</a:t>
            </a:r>
            <a:r>
              <a:rPr lang="en-US" dirty="0"/>
              <a:t>, in order to resolve a complaint speedily by conciliation, make a recommendation to the parties, requiring them to confirm whether or not they accept the recommendation and, where the recommendation is not accepted by a party, requiring that party to give reasons for not accepting it: Provided that where the parties accept the recommendation, such recommendation has the effect of a final determination by the </a:t>
            </a:r>
            <a:r>
              <a:rPr lang="en-US" dirty="0" err="1"/>
              <a:t>Ombud</a:t>
            </a:r>
            <a:r>
              <a:rPr lang="en-US" dirty="0"/>
              <a:t>, contemplated in section 28(1); </a:t>
            </a:r>
          </a:p>
          <a:p>
            <a:pPr marL="0" indent="0">
              <a:buNone/>
            </a:pPr>
            <a:r>
              <a:rPr lang="en-US" i="1" dirty="0"/>
              <a:t>(d)  </a:t>
            </a:r>
            <a:r>
              <a:rPr lang="en-US" b="1" dirty="0"/>
              <a:t>may, </a:t>
            </a:r>
            <a:r>
              <a:rPr lang="en-US" dirty="0"/>
              <a:t>in a manner that the </a:t>
            </a:r>
            <a:r>
              <a:rPr lang="en-US" dirty="0" err="1"/>
              <a:t>Ombud</a:t>
            </a:r>
            <a:r>
              <a:rPr lang="en-US" dirty="0"/>
              <a:t> deems appropriate, delineate the functions of investigation and determination between various functionaries of the </a:t>
            </a:r>
            <a:r>
              <a:rPr lang="en-US" dirty="0" err="1"/>
              <a:t>Offce</a:t>
            </a:r>
            <a:r>
              <a:rPr lang="en-US" dirty="0"/>
              <a:t>; and </a:t>
            </a:r>
          </a:p>
          <a:p>
            <a:pPr marL="0" indent="0">
              <a:buNone/>
            </a:pPr>
            <a:r>
              <a:rPr lang="en-US" i="1" dirty="0"/>
              <a:t>(e)  </a:t>
            </a:r>
            <a:r>
              <a:rPr lang="en-US" b="1" dirty="0"/>
              <a:t>may,</a:t>
            </a:r>
            <a:r>
              <a:rPr lang="en-US" dirty="0"/>
              <a:t> on terms </a:t>
            </a:r>
            <a:r>
              <a:rPr lang="en-US" dirty="0" err="1"/>
              <a:t>specifed</a:t>
            </a:r>
            <a:r>
              <a:rPr lang="en-US" dirty="0"/>
              <a:t> by the </a:t>
            </a:r>
            <a:r>
              <a:rPr lang="en-US" dirty="0" err="1"/>
              <a:t>Ombud</a:t>
            </a:r>
            <a:r>
              <a:rPr lang="en-US" dirty="0"/>
              <a:t>, mandate any person or tribunal to perform any of the functions referred to in paragraph (d). </a:t>
            </a:r>
          </a:p>
          <a:p>
            <a:endParaRPr lang="en-US" dirty="0"/>
          </a:p>
        </p:txBody>
      </p:sp>
      <p:sp>
        <p:nvSpPr>
          <p:cNvPr id="3" name="Title 2"/>
          <p:cNvSpPr>
            <a:spLocks noGrp="1"/>
          </p:cNvSpPr>
          <p:nvPr>
            <p:ph type="title"/>
          </p:nvPr>
        </p:nvSpPr>
        <p:spPr/>
        <p:txBody>
          <a:bodyPr/>
          <a:lstStyle/>
          <a:p>
            <a:r>
              <a:rPr lang="en-US" dirty="0">
                <a:solidFill>
                  <a:srgbClr val="D95900"/>
                </a:solidFill>
              </a:rPr>
              <a:t>Adjudication, determination and appeal</a:t>
            </a:r>
          </a:p>
        </p:txBody>
      </p:sp>
      <p:sp>
        <p:nvSpPr>
          <p:cNvPr id="4" name="Text Placeholder 3"/>
          <p:cNvSpPr>
            <a:spLocks noGrp="1"/>
          </p:cNvSpPr>
          <p:nvPr>
            <p:ph type="body" sz="quarter" idx="10"/>
          </p:nvPr>
        </p:nvSpPr>
        <p:spPr>
          <a:xfrm flipV="1">
            <a:off x="368300" y="6083490"/>
            <a:ext cx="11452225" cy="493523"/>
          </a:xfrm>
        </p:spPr>
        <p:txBody>
          <a:bodyPr/>
          <a:lstStyle/>
          <a:p>
            <a:endParaRPr 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7590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4821" y="1551709"/>
            <a:ext cx="7359650" cy="1352530"/>
          </a:xfrm>
        </p:spPr>
        <p:txBody>
          <a:bodyPr/>
          <a:lstStyle/>
          <a:p>
            <a:r>
              <a:rPr lang="en-US"/>
              <a:t>EVALUATION OF SUCCESS OF FAIS OMBUD</a:t>
            </a:r>
          </a:p>
        </p:txBody>
      </p:sp>
    </p:spTree>
    <p:extLst>
      <p:ext uri="{BB962C8B-B14F-4D97-AF65-F5344CB8AC3E}">
        <p14:creationId xmlns:p14="http://schemas.microsoft.com/office/powerpoint/2010/main" val="123563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3200" dirty="0"/>
              <a:t>Several matters pertaining to insurance have been adjudicated over the past 14 years.</a:t>
            </a:r>
          </a:p>
          <a:p>
            <a:r>
              <a:rPr lang="en-US" sz="3200" dirty="0"/>
              <a:t>Procedure is easy, accessible and affordable.</a:t>
            </a:r>
          </a:p>
          <a:p>
            <a:r>
              <a:rPr lang="en-US" sz="3200" dirty="0"/>
              <a:t>Not all cases end up in determinations, many are settled.</a:t>
            </a:r>
          </a:p>
          <a:p>
            <a:r>
              <a:rPr lang="en-US" sz="3200" dirty="0"/>
              <a:t>FAIS </a:t>
            </a:r>
            <a:r>
              <a:rPr lang="en-US" sz="3200" dirty="0" err="1"/>
              <a:t>Ombud</a:t>
            </a:r>
            <a:r>
              <a:rPr lang="en-US" sz="3200" dirty="0"/>
              <a:t> is a watchdog in the industry.</a:t>
            </a:r>
          </a:p>
          <a:p>
            <a:endParaRPr lang="en-US" sz="3200" dirty="0"/>
          </a:p>
        </p:txBody>
      </p:sp>
      <p:sp>
        <p:nvSpPr>
          <p:cNvPr id="3" name="Title 2"/>
          <p:cNvSpPr>
            <a:spLocks noGrp="1"/>
          </p:cNvSpPr>
          <p:nvPr>
            <p:ph type="title"/>
          </p:nvPr>
        </p:nvSpPr>
        <p:spPr/>
        <p:txBody>
          <a:bodyPr/>
          <a:lstStyle/>
          <a:p>
            <a:r>
              <a:rPr lang="en-US" dirty="0">
                <a:solidFill>
                  <a:srgbClr val="D95900"/>
                </a:solidFill>
              </a:rPr>
              <a:t>SUCCESS</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4289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Not always clear on legal principles versus fairness</a:t>
            </a:r>
          </a:p>
          <a:p>
            <a:r>
              <a:rPr lang="en-US" sz="2800" dirty="0"/>
              <a:t>Incorporation of TCF- not law on South Africa</a:t>
            </a:r>
          </a:p>
          <a:p>
            <a:r>
              <a:rPr lang="en-US" sz="2800" dirty="0"/>
              <a:t>Much of the responsibilities on the brokers and sellers:</a:t>
            </a:r>
          </a:p>
          <a:p>
            <a:pPr marL="0" indent="0">
              <a:buNone/>
            </a:pPr>
            <a:r>
              <a:rPr lang="en-US" sz="2800" dirty="0"/>
              <a:t>-e.g. Onerous clauses</a:t>
            </a:r>
          </a:p>
          <a:p>
            <a:pPr marL="0" indent="0">
              <a:buNone/>
            </a:pPr>
            <a:r>
              <a:rPr lang="en-US" sz="2800" dirty="0"/>
              <a:t>-claims procedures</a:t>
            </a:r>
          </a:p>
          <a:p>
            <a:r>
              <a:rPr lang="en-US" sz="2800" dirty="0"/>
              <a:t>Little responsibility on the insurance companies, e.g. almost no attention to product design.</a:t>
            </a:r>
          </a:p>
        </p:txBody>
      </p:sp>
      <p:sp>
        <p:nvSpPr>
          <p:cNvPr id="3" name="Title 2"/>
          <p:cNvSpPr>
            <a:spLocks noGrp="1"/>
          </p:cNvSpPr>
          <p:nvPr>
            <p:ph type="title"/>
          </p:nvPr>
        </p:nvSpPr>
        <p:spPr/>
        <p:txBody>
          <a:bodyPr/>
          <a:lstStyle/>
          <a:p>
            <a:r>
              <a:rPr lang="en-US" dirty="0">
                <a:solidFill>
                  <a:srgbClr val="D95900"/>
                </a:solidFill>
              </a:rPr>
              <a:t>CRITICISM</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8401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4821" y="2064327"/>
            <a:ext cx="7359650" cy="839912"/>
          </a:xfrm>
        </p:spPr>
        <p:txBody>
          <a:bodyPr/>
          <a:lstStyle/>
          <a:p>
            <a:r>
              <a:rPr lang="en-US"/>
              <a:t>VOLUNTARY OMBUD SCHEMES</a:t>
            </a:r>
          </a:p>
        </p:txBody>
      </p:sp>
    </p:spTree>
    <p:extLst>
      <p:ext uri="{BB962C8B-B14F-4D97-AF65-F5344CB8AC3E}">
        <p14:creationId xmlns:p14="http://schemas.microsoft.com/office/powerpoint/2010/main" val="944553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4821" y="1343891"/>
            <a:ext cx="7359650" cy="1560348"/>
          </a:xfrm>
        </p:spPr>
        <p:txBody>
          <a:bodyPr/>
          <a:lstStyle/>
          <a:p>
            <a:r>
              <a:rPr lang="en-US" dirty="0"/>
              <a:t>OMBUDSMAN FOR LONG-TERM INSURANCE</a:t>
            </a:r>
            <a:br>
              <a:rPr lang="en-US" dirty="0"/>
            </a:br>
            <a:r>
              <a:rPr lang="en-US" dirty="0"/>
              <a:t>(Life, disability, funeral)</a:t>
            </a:r>
          </a:p>
        </p:txBody>
      </p:sp>
    </p:spTree>
    <p:extLst>
      <p:ext uri="{BB962C8B-B14F-4D97-AF65-F5344CB8AC3E}">
        <p14:creationId xmlns:p14="http://schemas.microsoft.com/office/powerpoint/2010/main" val="114371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0" y="1268413"/>
            <a:ext cx="11452225" cy="5092700"/>
          </a:xfrm>
        </p:spPr>
        <p:txBody>
          <a:bodyPr/>
          <a:lstStyle/>
          <a:p>
            <a:r>
              <a:rPr lang="en-US" dirty="0"/>
              <a:t>Established in 1985 as a form of self- regulation by some long-term insurers.</a:t>
            </a:r>
          </a:p>
          <a:p>
            <a:r>
              <a:rPr lang="en-US" dirty="0"/>
              <a:t>Developed its own rules and procedures and in 1997 the members of the scheme decided that the Ombudsman’s rulings would no longer be mere recommendations but would be binding on them.</a:t>
            </a:r>
          </a:p>
          <a:p>
            <a:r>
              <a:rPr lang="en-US" dirty="0"/>
              <a:t>This scheme is now </a:t>
            </a:r>
            <a:r>
              <a:rPr lang="en-US" dirty="0" err="1"/>
              <a:t>recognised</a:t>
            </a:r>
            <a:r>
              <a:rPr lang="en-US" dirty="0"/>
              <a:t> by the Financial Services </a:t>
            </a:r>
            <a:r>
              <a:rPr lang="en-US" dirty="0" err="1"/>
              <a:t>Ombud</a:t>
            </a:r>
            <a:r>
              <a:rPr lang="en-US" dirty="0"/>
              <a:t> Schemes Act.6</a:t>
            </a:r>
          </a:p>
          <a:p>
            <a:r>
              <a:rPr lang="en-US" dirty="0"/>
              <a:t>Determinations of the Ombudsman for Long-term Insurance are binding on the scheme’s members; that is, the insurers, they are not binding on complainants. This means that a complainant who is </a:t>
            </a:r>
            <a:r>
              <a:rPr lang="en-US" dirty="0" err="1"/>
              <a:t>dissatisfed</a:t>
            </a:r>
            <a:r>
              <a:rPr lang="en-US" dirty="0"/>
              <a:t> with the determination made by the </a:t>
            </a:r>
            <a:r>
              <a:rPr lang="en-US" dirty="0" err="1"/>
              <a:t>Ombud</a:t>
            </a:r>
            <a:r>
              <a:rPr lang="en-US" dirty="0"/>
              <a:t> is free to take the matter to court.</a:t>
            </a:r>
          </a:p>
          <a:p>
            <a:r>
              <a:rPr lang="en-US" dirty="0"/>
              <a:t>By contrast, the determinations of the FAIS </a:t>
            </a:r>
            <a:r>
              <a:rPr lang="en-US" dirty="0" err="1"/>
              <a:t>Ombud</a:t>
            </a:r>
            <a:r>
              <a:rPr lang="en-US" dirty="0"/>
              <a:t> </a:t>
            </a:r>
            <a:r>
              <a:rPr lang="en-US" i="1" dirty="0"/>
              <a:t>are </a:t>
            </a:r>
            <a:r>
              <a:rPr lang="en-US" dirty="0"/>
              <a:t>binding on complainants, which means that the </a:t>
            </a:r>
            <a:r>
              <a:rPr lang="en-US" dirty="0" err="1"/>
              <a:t>Ombud’s</a:t>
            </a:r>
            <a:r>
              <a:rPr lang="en-US" dirty="0"/>
              <a:t> decision has the same effect as a court’s judgment in that it is binding on </a:t>
            </a:r>
            <a:r>
              <a:rPr lang="en-US" i="1" dirty="0"/>
              <a:t>both </a:t>
            </a:r>
            <a:r>
              <a:rPr lang="en-US" dirty="0"/>
              <a:t>parties. </a:t>
            </a:r>
          </a:p>
          <a:p>
            <a:r>
              <a:rPr lang="en-US" dirty="0"/>
              <a:t>Furthermore, a </a:t>
            </a:r>
            <a:r>
              <a:rPr lang="en-US" dirty="0" err="1"/>
              <a:t>dissatifed</a:t>
            </a:r>
            <a:r>
              <a:rPr lang="en-US" dirty="0"/>
              <a:t> consumer must decide at the outset whether to take his complaint to the FAIS </a:t>
            </a:r>
            <a:r>
              <a:rPr lang="en-US" dirty="0" err="1"/>
              <a:t>Ombud</a:t>
            </a:r>
            <a:r>
              <a:rPr lang="en-US" dirty="0"/>
              <a:t> or to a civil court. If he chooses the </a:t>
            </a:r>
            <a:r>
              <a:rPr lang="en-US" dirty="0" err="1"/>
              <a:t>Ombud</a:t>
            </a:r>
            <a:r>
              <a:rPr lang="en-US" dirty="0"/>
              <a:t>, he cannot then take the matter to court if the </a:t>
            </a:r>
            <a:r>
              <a:rPr lang="en-US" dirty="0" err="1"/>
              <a:t>Ombud’s</a:t>
            </a:r>
            <a:r>
              <a:rPr lang="en-US" dirty="0"/>
              <a:t> determination is not to his liking. </a:t>
            </a:r>
          </a:p>
          <a:p>
            <a:r>
              <a:rPr lang="en-US" dirty="0"/>
              <a:t>One of the biggest advantages of the Ombudsman for Long-term Insurance scheme is that it is more accessible to complainants than courts and there are no cost implications. </a:t>
            </a:r>
          </a:p>
          <a:p>
            <a:endParaRPr lang="en-US" dirty="0"/>
          </a:p>
        </p:txBody>
      </p:sp>
      <p:sp>
        <p:nvSpPr>
          <p:cNvPr id="3" name="Title 2"/>
          <p:cNvSpPr>
            <a:spLocks noGrp="1"/>
          </p:cNvSpPr>
          <p:nvPr>
            <p:ph type="title"/>
          </p:nvPr>
        </p:nvSpPr>
        <p:spPr/>
        <p:txBody>
          <a:bodyPr/>
          <a:lstStyle/>
          <a:p>
            <a:r>
              <a:rPr lang="en-US" dirty="0">
                <a:solidFill>
                  <a:srgbClr val="D95900"/>
                </a:solidFill>
              </a:rPr>
              <a:t>Voluntary, own rules, binding on insurers only</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8704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821" y="1371600"/>
            <a:ext cx="7359650" cy="1496291"/>
          </a:xfrm>
        </p:spPr>
        <p:txBody>
          <a:bodyPr/>
          <a:lstStyle/>
          <a:p>
            <a:r>
              <a:rPr lang="en-US" dirty="0"/>
              <a:t>Ombudsman for short-term insurance</a:t>
            </a:r>
            <a:br>
              <a:rPr lang="en-US" dirty="0"/>
            </a:br>
            <a:r>
              <a:rPr lang="en-US" dirty="0"/>
              <a:t>(Property</a:t>
            </a:r>
            <a:r>
              <a:rPr lang="en-US"/>
              <a:t>, liability)</a:t>
            </a:r>
            <a:endParaRPr lang="en-US" dirty="0"/>
          </a:p>
        </p:txBody>
      </p:sp>
    </p:spTree>
    <p:extLst>
      <p:ext uri="{BB962C8B-B14F-4D97-AF65-F5344CB8AC3E}">
        <p14:creationId xmlns:p14="http://schemas.microsoft.com/office/powerpoint/2010/main" val="38331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Statutory </a:t>
            </a:r>
            <a:r>
              <a:rPr lang="en-US" sz="3200" dirty="0" err="1"/>
              <a:t>Ombud</a:t>
            </a:r>
            <a:r>
              <a:rPr lang="en-US" sz="3200" dirty="0"/>
              <a:t> Schemes</a:t>
            </a:r>
          </a:p>
          <a:p>
            <a:r>
              <a:rPr lang="en-US" sz="3200" dirty="0"/>
              <a:t>Voluntary </a:t>
            </a:r>
            <a:r>
              <a:rPr lang="en-US" sz="3200" dirty="0" err="1"/>
              <a:t>Ombud</a:t>
            </a:r>
            <a:r>
              <a:rPr lang="en-US" sz="3200" dirty="0"/>
              <a:t> schemes</a:t>
            </a:r>
          </a:p>
          <a:p>
            <a:r>
              <a:rPr lang="en-US" sz="3200" dirty="0"/>
              <a:t>ADR Clauses in contracts</a:t>
            </a:r>
          </a:p>
          <a:p>
            <a:r>
              <a:rPr lang="en-US" sz="3200" dirty="0"/>
              <a:t>Role of the courts</a:t>
            </a:r>
          </a:p>
        </p:txBody>
      </p:sp>
      <p:sp>
        <p:nvSpPr>
          <p:cNvPr id="3" name="Title 2"/>
          <p:cNvSpPr>
            <a:spLocks noGrp="1"/>
          </p:cNvSpPr>
          <p:nvPr>
            <p:ph type="title"/>
          </p:nvPr>
        </p:nvSpPr>
        <p:spPr/>
        <p:txBody>
          <a:bodyPr/>
          <a:lstStyle/>
          <a:p>
            <a:r>
              <a:rPr lang="en-US" dirty="0"/>
              <a:t>OVERVIEW:</a:t>
            </a:r>
          </a:p>
        </p:txBody>
      </p:sp>
      <p:sp>
        <p:nvSpPr>
          <p:cNvPr id="4" name="Picture Placeholder 3"/>
          <p:cNvSpPr>
            <a:spLocks noGrp="1"/>
          </p:cNvSpPr>
          <p:nvPr>
            <p:ph type="pic" sz="quarter" idx="12"/>
          </p:nvPr>
        </p:nvSpPr>
        <p:spPr/>
      </p:sp>
      <p:sp>
        <p:nvSpPr>
          <p:cNvPr id="5" name="Text Placeholder 4"/>
          <p:cNvSpPr>
            <a:spLocks noGrp="1"/>
          </p:cNvSpPr>
          <p:nvPr>
            <p:ph type="body" sz="quarter" idx="10"/>
          </p:nvPr>
        </p:nvSpPr>
        <p:spPr/>
        <p:txBody>
          <a:bodyPr/>
          <a:lstStyle/>
          <a:p>
            <a:endParaRPr lang="en-US"/>
          </a:p>
        </p:txBody>
      </p:sp>
      <p:pic>
        <p:nvPicPr>
          <p:cNvPr id="7" name="Picture 6"/>
          <p:cNvPicPr>
            <a:picLocks noChangeAspect="1"/>
          </p:cNvPicPr>
          <p:nvPr/>
        </p:nvPicPr>
        <p:blipFill>
          <a:blip r:embed="rId2"/>
          <a:stretch>
            <a:fillRect/>
          </a:stretch>
        </p:blipFill>
        <p:spPr>
          <a:xfrm>
            <a:off x="6227296" y="1268414"/>
            <a:ext cx="5368959" cy="4716462"/>
          </a:xfrm>
          <a:prstGeom prst="rect">
            <a:avLst/>
          </a:prstGeom>
        </p:spPr>
      </p:pic>
    </p:spTree>
    <p:extLst>
      <p:ext uri="{BB962C8B-B14F-4D97-AF65-F5344CB8AC3E}">
        <p14:creationId xmlns:p14="http://schemas.microsoft.com/office/powerpoint/2010/main" val="73361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 Ombudsman for Short-term Insurance was established in 1989 and the scheme complies with the basic requirements listed in the Financial Services </a:t>
            </a:r>
            <a:r>
              <a:rPr lang="en-US" sz="2400" dirty="0" err="1"/>
              <a:t>Ombud</a:t>
            </a:r>
            <a:r>
              <a:rPr lang="en-US" sz="2400" dirty="0"/>
              <a:t> Schemes Act.</a:t>
            </a:r>
          </a:p>
          <a:p>
            <a:r>
              <a:rPr lang="en-US" sz="2400" dirty="0"/>
              <a:t>This not-for-profit company answers to a board of directors who represent the industry and consumer representatives.</a:t>
            </a:r>
          </a:p>
          <a:p>
            <a:r>
              <a:rPr lang="en-US" sz="2400" dirty="0"/>
              <a:t>This voluntary scheme is comparable to the Ombudsman for Long-term Insurance in the sense that the initiative came from the industry and the aim of the scheme is to act as a mediator in disputes arising between insurers and consumers of insurance.</a:t>
            </a:r>
          </a:p>
          <a:p>
            <a:endParaRPr lang="en-US" dirty="0"/>
          </a:p>
        </p:txBody>
      </p:sp>
      <p:sp>
        <p:nvSpPr>
          <p:cNvPr id="3" name="Title 2"/>
          <p:cNvSpPr>
            <a:spLocks noGrp="1"/>
          </p:cNvSpPr>
          <p:nvPr>
            <p:ph type="title"/>
          </p:nvPr>
        </p:nvSpPr>
        <p:spPr>
          <a:xfrm>
            <a:off x="368300" y="96982"/>
            <a:ext cx="11452225" cy="818768"/>
          </a:xfrm>
        </p:spPr>
        <p:txBody>
          <a:bodyPr/>
          <a:lstStyle/>
          <a:p>
            <a:br>
              <a:rPr lang="en-US" i="1" dirty="0"/>
            </a:br>
            <a:r>
              <a:rPr lang="en-US" i="1" dirty="0">
                <a:solidFill>
                  <a:srgbClr val="D95900"/>
                </a:solidFill>
              </a:rPr>
              <a:t>Background </a:t>
            </a:r>
            <a:br>
              <a:rPr lang="en-US" dirty="0">
                <a:solidFill>
                  <a:srgbClr val="D95900"/>
                </a:solidFill>
              </a:rPr>
            </a:br>
            <a:endParaRPr lang="en-US" dirty="0">
              <a:solidFill>
                <a:srgbClr val="D95900"/>
              </a:solidFill>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4436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95398224"/>
              </p:ext>
            </p:extLst>
          </p:nvPr>
        </p:nvGraphicFramePr>
        <p:xfrm>
          <a:off x="368300" y="1717963"/>
          <a:ext cx="11452224" cy="4364182"/>
        </p:xfrm>
        <a:graphic>
          <a:graphicData uri="http://schemas.openxmlformats.org/drawingml/2006/table">
            <a:tbl>
              <a:tblPr/>
              <a:tblGrid>
                <a:gridCol w="1876136">
                  <a:extLst>
                    <a:ext uri="{9D8B030D-6E8A-4147-A177-3AD203B41FA5}">
                      <a16:colId xmlns:a16="http://schemas.microsoft.com/office/drawing/2014/main" val="20000"/>
                    </a:ext>
                  </a:extLst>
                </a:gridCol>
                <a:gridCol w="4336473">
                  <a:extLst>
                    <a:ext uri="{9D8B030D-6E8A-4147-A177-3AD203B41FA5}">
                      <a16:colId xmlns:a16="http://schemas.microsoft.com/office/drawing/2014/main" val="20001"/>
                    </a:ext>
                  </a:extLst>
                </a:gridCol>
                <a:gridCol w="5239615">
                  <a:extLst>
                    <a:ext uri="{9D8B030D-6E8A-4147-A177-3AD203B41FA5}">
                      <a16:colId xmlns:a16="http://schemas.microsoft.com/office/drawing/2014/main" val="20002"/>
                    </a:ext>
                  </a:extLst>
                </a:gridCol>
              </a:tblGrid>
              <a:tr h="775854">
                <a:tc>
                  <a:txBody>
                    <a:bodyPr/>
                    <a:lstStyle/>
                    <a:p>
                      <a:endParaRPr lang="en-US">
                        <a:effectLst/>
                      </a:endParaRP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solidFill>
                      <a:srgbClr val="D8D8D8"/>
                    </a:solidFill>
                  </a:tcPr>
                </a:tc>
                <a:tc>
                  <a:txBody>
                    <a:bodyPr/>
                    <a:lstStyle/>
                    <a:p>
                      <a:r>
                        <a:rPr lang="en-US" sz="1600" b="1" dirty="0">
                          <a:effectLst/>
                          <a:latin typeface="MyriadPro" charset="0"/>
                        </a:rPr>
                        <a:t>Personal lines short-term insurance </a:t>
                      </a:r>
                      <a:endParaRPr lang="en-US" sz="4000" dirty="0">
                        <a:effectLst/>
                      </a:endParaRP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solidFill>
                      <a:srgbClr val="D8D8D8"/>
                    </a:solidFill>
                  </a:tcPr>
                </a:tc>
                <a:tc>
                  <a:txBody>
                    <a:bodyPr/>
                    <a:lstStyle/>
                    <a:p>
                      <a:r>
                        <a:rPr lang="en-US" sz="1600" b="1" dirty="0">
                          <a:effectLst/>
                          <a:latin typeface="MyriadPro" charset="0"/>
                        </a:rPr>
                        <a:t>Commercial lines short-term insurance </a:t>
                      </a:r>
                      <a:endParaRPr lang="en-US" sz="4000" dirty="0">
                        <a:effectLst/>
                      </a:endParaRPr>
                    </a:p>
                  </a:txBody>
                  <a:tcPr anchor="ctr">
                    <a:lnL w="6350" cap="flat" cmpd="sng" algn="ctr">
                      <a:solidFill>
                        <a:srgbClr val="191616"/>
                      </a:solidFill>
                      <a:prstDash val="solid"/>
                      <a:round/>
                      <a:headEnd type="none" w="med" len="med"/>
                      <a:tailEnd type="none" w="med" len="med"/>
                    </a:lnL>
                    <a:lnR w="6350" cap="flat" cmpd="sng" algn="ctr">
                      <a:solidFill>
                        <a:srgbClr val="19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solidFill>
                      <a:srgbClr val="D8D8D8"/>
                    </a:solidFill>
                  </a:tcPr>
                </a:tc>
                <a:extLst>
                  <a:ext uri="{0D108BD9-81ED-4DB2-BD59-A6C34878D82A}">
                    <a16:rowId xmlns:a16="http://schemas.microsoft.com/office/drawing/2014/main" val="10000"/>
                  </a:ext>
                </a:extLst>
              </a:tr>
              <a:tr h="1357746">
                <a:tc>
                  <a:txBody>
                    <a:bodyPr/>
                    <a:lstStyle/>
                    <a:p>
                      <a:r>
                        <a:rPr lang="en-US" sz="1800" b="1" dirty="0">
                          <a:effectLst/>
                          <a:latin typeface="MyriadPro" charset="0"/>
                        </a:rPr>
                        <a:t>Claimants </a:t>
                      </a:r>
                      <a:endParaRPr lang="en-US" sz="4400" dirty="0">
                        <a:effectLst/>
                      </a:endParaRPr>
                    </a:p>
                  </a:txBody>
                  <a:tcPr anchor="ctr">
                    <a:lnL w="6350" cap="flat" cmpd="sng" algn="ctr">
                      <a:solidFill>
                        <a:srgbClr val="161616"/>
                      </a:solidFill>
                      <a:prstDash val="solid"/>
                      <a:round/>
                      <a:headEnd type="none" w="med" len="med"/>
                      <a:tailEnd type="none" w="med" len="med"/>
                    </a:lnL>
                    <a:lnR w="6350" cap="flat" cmpd="sng" algn="ctr">
                      <a:solidFill>
                        <a:srgbClr val="16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solidFill>
                      <a:srgbClr val="FFFFFF"/>
                    </a:solidFill>
                  </a:tcPr>
                </a:tc>
                <a:tc>
                  <a:txBody>
                    <a:bodyPr/>
                    <a:lstStyle/>
                    <a:p>
                      <a:r>
                        <a:rPr lang="en-US" sz="1600" dirty="0">
                          <a:effectLst/>
                          <a:latin typeface="MyriadPro" charset="0"/>
                        </a:rPr>
                        <a:t>Private individuals </a:t>
                      </a:r>
                      <a:endParaRPr lang="en-US" sz="4000" dirty="0">
                        <a:effectLst/>
                      </a:endParaRPr>
                    </a:p>
                  </a:txBody>
                  <a:tcPr anchor="ctr">
                    <a:lnL w="6350" cap="flat" cmpd="sng" algn="ctr">
                      <a:solidFill>
                        <a:srgbClr val="161616"/>
                      </a:solidFill>
                      <a:prstDash val="solid"/>
                      <a:round/>
                      <a:headEnd type="none" w="med" len="med"/>
                      <a:tailEnd type="none" w="med" len="med"/>
                    </a:lnL>
                    <a:lnR w="6350" cap="flat" cmpd="sng" algn="ctr">
                      <a:solidFill>
                        <a:srgbClr val="16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solidFill>
                      <a:srgbClr val="FFFFFF"/>
                    </a:solidFill>
                  </a:tcPr>
                </a:tc>
                <a:tc>
                  <a:txBody>
                    <a:bodyPr/>
                    <a:lstStyle/>
                    <a:p>
                      <a:r>
                        <a:rPr lang="en-US" sz="1600" dirty="0">
                          <a:effectLst/>
                          <a:latin typeface="MyriadPro" charset="0"/>
                        </a:rPr>
                        <a:t>Sole proprietorships</a:t>
                      </a:r>
                      <a:br>
                        <a:rPr lang="en-US" sz="1600" dirty="0">
                          <a:effectLst/>
                          <a:latin typeface="MyriadPro" charset="0"/>
                        </a:rPr>
                      </a:br>
                      <a:r>
                        <a:rPr lang="en-US" sz="1600" dirty="0">
                          <a:effectLst/>
                          <a:latin typeface="MyriadPro" charset="0"/>
                        </a:rPr>
                        <a:t>Juristic persons</a:t>
                      </a:r>
                      <a:br>
                        <a:rPr lang="en-US" sz="1600" dirty="0">
                          <a:effectLst/>
                          <a:latin typeface="MyriadPro" charset="0"/>
                        </a:rPr>
                      </a:br>
                      <a:r>
                        <a:rPr lang="en-US" sz="1600" dirty="0">
                          <a:effectLst/>
                          <a:latin typeface="MyriadPro" charset="0"/>
                        </a:rPr>
                        <a:t>Trusts of partnerships with </a:t>
                      </a:r>
                      <a:endParaRPr lang="en-US" sz="4000" dirty="0">
                        <a:effectLst/>
                      </a:endParaRPr>
                    </a:p>
                    <a:p>
                      <a:r>
                        <a:rPr lang="en-US" sz="1600" dirty="0">
                          <a:effectLst/>
                          <a:latin typeface="MyriadPro" charset="0"/>
                        </a:rPr>
                        <a:t>turnover &lt; R25 million </a:t>
                      </a:r>
                      <a:endParaRPr lang="en-US" sz="4000" dirty="0">
                        <a:effectLst/>
                      </a:endParaRPr>
                    </a:p>
                  </a:txBody>
                  <a:tcPr anchor="ctr">
                    <a:lnL w="6350" cap="flat" cmpd="sng" algn="ctr">
                      <a:solidFill>
                        <a:srgbClr val="161616"/>
                      </a:solidFill>
                      <a:prstDash val="solid"/>
                      <a:round/>
                      <a:headEnd type="none" w="med" len="med"/>
                      <a:tailEnd type="none" w="med" len="med"/>
                    </a:lnL>
                    <a:lnR w="6350" cap="flat" cmpd="sng" algn="ctr">
                      <a:solidFill>
                        <a:srgbClr val="16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30582">
                <a:tc>
                  <a:txBody>
                    <a:bodyPr/>
                    <a:lstStyle/>
                    <a:p>
                      <a:r>
                        <a:rPr lang="en-US" sz="1800" b="1" dirty="0">
                          <a:effectLst/>
                          <a:latin typeface="MyriadPro" charset="0"/>
                        </a:rPr>
                        <a:t>Types of dispute heard </a:t>
                      </a:r>
                      <a:endParaRPr lang="en-US" sz="4400" dirty="0">
                        <a:effectLst/>
                      </a:endParaRPr>
                    </a:p>
                  </a:txBody>
                  <a:tcPr anchor="ctr">
                    <a:lnL w="6350" cap="flat" cmpd="sng" algn="ctr">
                      <a:solidFill>
                        <a:srgbClr val="161616"/>
                      </a:solidFill>
                      <a:prstDash val="solid"/>
                      <a:round/>
                      <a:headEnd type="none" w="med" len="med"/>
                      <a:tailEnd type="none" w="med" len="med"/>
                    </a:lnL>
                    <a:lnR w="6350" cap="flat" cmpd="sng" algn="ctr">
                      <a:solidFill>
                        <a:srgbClr val="16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solidFill>
                      <a:srgbClr val="FFFFFF"/>
                    </a:solidFill>
                  </a:tcPr>
                </a:tc>
                <a:tc>
                  <a:txBody>
                    <a:bodyPr/>
                    <a:lstStyle/>
                    <a:p>
                      <a:r>
                        <a:rPr lang="en-US" sz="1600" dirty="0">
                          <a:effectLst/>
                          <a:latin typeface="MyriadPro" charset="0"/>
                        </a:rPr>
                        <a:t>Motor insurance</a:t>
                      </a:r>
                      <a:br>
                        <a:rPr lang="en-US" sz="1600" dirty="0">
                          <a:effectLst/>
                          <a:latin typeface="MyriadPro" charset="0"/>
                        </a:rPr>
                      </a:br>
                      <a:r>
                        <a:rPr lang="en-US" sz="1600" dirty="0">
                          <a:effectLst/>
                          <a:latin typeface="MyriadPro" charset="0"/>
                        </a:rPr>
                        <a:t>Homeowner’s insurance</a:t>
                      </a:r>
                    </a:p>
                    <a:p>
                      <a:r>
                        <a:rPr lang="en-US" sz="1600" dirty="0">
                          <a:effectLst/>
                          <a:latin typeface="MyriadPro" charset="0"/>
                        </a:rPr>
                        <a:t>Household contents </a:t>
                      </a:r>
                      <a:endParaRPr lang="en-US" sz="4000" dirty="0">
                        <a:effectLst/>
                      </a:endParaRPr>
                    </a:p>
                    <a:p>
                      <a:r>
                        <a:rPr lang="en-US" sz="1600" dirty="0">
                          <a:effectLst/>
                          <a:latin typeface="MyriadPro" charset="0"/>
                        </a:rPr>
                        <a:t>insurance</a:t>
                      </a:r>
                      <a:br>
                        <a:rPr lang="en-US" sz="1600" dirty="0">
                          <a:effectLst/>
                          <a:latin typeface="MyriadPro" charset="0"/>
                        </a:rPr>
                      </a:br>
                      <a:r>
                        <a:rPr lang="en-US" sz="1600" dirty="0">
                          <a:effectLst/>
                          <a:latin typeface="MyriadPro" charset="0"/>
                        </a:rPr>
                        <a:t>Cellphone insurance</a:t>
                      </a:r>
                      <a:br>
                        <a:rPr lang="en-US" sz="1600" dirty="0">
                          <a:effectLst/>
                          <a:latin typeface="MyriadPro" charset="0"/>
                        </a:rPr>
                      </a:br>
                      <a:r>
                        <a:rPr lang="en-US" sz="1600" dirty="0">
                          <a:effectLst/>
                          <a:latin typeface="MyriadPro" charset="0"/>
                        </a:rPr>
                        <a:t>Travel insurance</a:t>
                      </a:r>
                      <a:br>
                        <a:rPr lang="en-US" sz="1600" dirty="0">
                          <a:effectLst/>
                          <a:latin typeface="MyriadPro" charset="0"/>
                        </a:rPr>
                      </a:br>
                      <a:r>
                        <a:rPr lang="en-US" sz="1600" dirty="0">
                          <a:effectLst/>
                          <a:latin typeface="MyriadPro" charset="0"/>
                        </a:rPr>
                        <a:t>Disability insurance</a:t>
                      </a:r>
                    </a:p>
                    <a:p>
                      <a:r>
                        <a:rPr lang="en-US" sz="1600" dirty="0">
                          <a:effectLst/>
                          <a:latin typeface="MyriadPro" charset="0"/>
                        </a:rPr>
                        <a:t>Credit protection insurance </a:t>
                      </a:r>
                      <a:endParaRPr lang="en-US" sz="4000" dirty="0">
                        <a:effectLst/>
                      </a:endParaRPr>
                    </a:p>
                  </a:txBody>
                  <a:tcPr anchor="ctr">
                    <a:lnL w="6350" cap="flat" cmpd="sng" algn="ctr">
                      <a:solidFill>
                        <a:srgbClr val="161616"/>
                      </a:solidFill>
                      <a:prstDash val="solid"/>
                      <a:round/>
                      <a:headEnd type="none" w="med" len="med"/>
                      <a:tailEnd type="none" w="med" len="med"/>
                    </a:lnL>
                    <a:lnR w="6350" cap="flat" cmpd="sng" algn="ctr">
                      <a:solidFill>
                        <a:srgbClr val="16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solidFill>
                      <a:srgbClr val="FFFFFF"/>
                    </a:solidFill>
                  </a:tcPr>
                </a:tc>
                <a:tc>
                  <a:txBody>
                    <a:bodyPr/>
                    <a:lstStyle/>
                    <a:p>
                      <a:r>
                        <a:rPr lang="en-US" sz="1600" dirty="0">
                          <a:effectLst/>
                          <a:latin typeface="MyriadPro" charset="0"/>
                        </a:rPr>
                        <a:t>Fire</a:t>
                      </a:r>
                      <a:r>
                        <a:rPr lang="en-US" sz="1600" baseline="0" dirty="0">
                          <a:effectLst/>
                          <a:latin typeface="MyriadPro" charset="0"/>
                        </a:rPr>
                        <a:t> </a:t>
                      </a:r>
                      <a:r>
                        <a:rPr lang="en-US" sz="1600" dirty="0">
                          <a:effectLst/>
                          <a:latin typeface="MyriadPro" charset="0"/>
                        </a:rPr>
                        <a:t>and related risks</a:t>
                      </a:r>
                      <a:br>
                        <a:rPr lang="en-US" sz="1600" dirty="0">
                          <a:effectLst/>
                          <a:latin typeface="MyriadPro" charset="0"/>
                        </a:rPr>
                      </a:br>
                      <a:r>
                        <a:rPr lang="en-US" sz="1600" dirty="0">
                          <a:effectLst/>
                          <a:latin typeface="MyriadPro" charset="0"/>
                        </a:rPr>
                        <a:t>Glass</a:t>
                      </a:r>
                      <a:br>
                        <a:rPr lang="en-US" sz="1600" dirty="0">
                          <a:effectLst/>
                          <a:latin typeface="MyriadPro" charset="0"/>
                        </a:rPr>
                      </a:br>
                      <a:r>
                        <a:rPr lang="en-US" sz="1600" dirty="0">
                          <a:effectLst/>
                          <a:latin typeface="MyriadPro" charset="0"/>
                        </a:rPr>
                        <a:t>Theft</a:t>
                      </a:r>
                    </a:p>
                    <a:p>
                      <a:r>
                        <a:rPr lang="en-US" sz="1600" dirty="0">
                          <a:effectLst/>
                          <a:latin typeface="MyriadPro" charset="0"/>
                        </a:rPr>
                        <a:t>Motor vehicle insurance </a:t>
                      </a:r>
                      <a:endParaRPr lang="en-US" sz="1600" dirty="0">
                        <a:effectLst/>
                        <a:latin typeface="Wingdings" charset="2"/>
                      </a:endParaRPr>
                    </a:p>
                    <a:p>
                      <a:r>
                        <a:rPr lang="en-US" sz="1600" dirty="0">
                          <a:effectLst/>
                          <a:latin typeface="MyriadPro" charset="0"/>
                        </a:rPr>
                        <a:t>Travel insurance </a:t>
                      </a:r>
                      <a:endParaRPr lang="en-US" sz="4000" dirty="0">
                        <a:effectLst/>
                      </a:endParaRPr>
                    </a:p>
                    <a:p>
                      <a:r>
                        <a:rPr lang="en-US" sz="1600" dirty="0">
                          <a:effectLst/>
                          <a:latin typeface="MyriadPro" charset="0"/>
                        </a:rPr>
                        <a:t>Sickness and accident insurance </a:t>
                      </a:r>
                      <a:endParaRPr lang="en-US" sz="4000" dirty="0">
                        <a:effectLst/>
                      </a:endParaRPr>
                    </a:p>
                    <a:p>
                      <a:r>
                        <a:rPr lang="en-US" sz="1600" dirty="0">
                          <a:effectLst/>
                          <a:latin typeface="MyriadPro" charset="0"/>
                        </a:rPr>
                        <a:t>SASRIA</a:t>
                      </a:r>
                      <a:r>
                        <a:rPr lang="en-US" sz="1600" baseline="0" dirty="0">
                          <a:effectLst/>
                          <a:latin typeface="MyriadPro" charset="0"/>
                        </a:rPr>
                        <a:t> </a:t>
                      </a:r>
                      <a:r>
                        <a:rPr lang="en-US" sz="1600" dirty="0">
                          <a:effectLst/>
                          <a:latin typeface="MyriadPro" charset="0"/>
                        </a:rPr>
                        <a:t>claims relating to the above </a:t>
                      </a:r>
                      <a:endParaRPr lang="en-US" sz="4000" dirty="0">
                        <a:effectLst/>
                      </a:endParaRPr>
                    </a:p>
                  </a:txBody>
                  <a:tcPr anchor="ctr">
                    <a:lnL w="6350" cap="flat" cmpd="sng" algn="ctr">
                      <a:solidFill>
                        <a:srgbClr val="161616"/>
                      </a:solidFill>
                      <a:prstDash val="solid"/>
                      <a:round/>
                      <a:headEnd type="none" w="med" len="med"/>
                      <a:tailEnd type="none" w="med" len="med"/>
                    </a:lnL>
                    <a:lnR w="6350" cap="flat" cmpd="sng" algn="ctr">
                      <a:solidFill>
                        <a:srgbClr val="161616"/>
                      </a:solidFill>
                      <a:prstDash val="solid"/>
                      <a:round/>
                      <a:headEnd type="none" w="med" len="med"/>
                      <a:tailEnd type="none" w="med" len="med"/>
                    </a:lnR>
                    <a:lnT w="6350" cap="flat" cmpd="sng" algn="ctr">
                      <a:solidFill>
                        <a:srgbClr val="191616"/>
                      </a:solidFill>
                      <a:prstDash val="solid"/>
                      <a:round/>
                      <a:headEnd type="none" w="med" len="med"/>
                      <a:tailEnd type="none" w="med" len="med"/>
                    </a:lnT>
                    <a:lnB w="6350" cap="flat" cmpd="sng" algn="ctr">
                      <a:solidFill>
                        <a:srgbClr val="19161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a:xfrm>
            <a:off x="368300" y="413266"/>
            <a:ext cx="11452225" cy="1304698"/>
          </a:xfrm>
        </p:spPr>
        <p:txBody>
          <a:bodyPr/>
          <a:lstStyle/>
          <a:p>
            <a:r>
              <a:rPr lang="en-ZA" i="1" dirty="0">
                <a:solidFill>
                  <a:srgbClr val="D95900"/>
                </a:solidFill>
              </a:rPr>
              <a:t>Jurisdiction and powers of the Ombudsman </a:t>
            </a:r>
            <a:br>
              <a:rPr lang="en-ZA" dirty="0">
                <a:solidFill>
                  <a:srgbClr val="D95900"/>
                </a:solidFill>
              </a:rPr>
            </a:br>
            <a:endParaRPr lang="en-US" dirty="0">
              <a:solidFill>
                <a:srgbClr val="D95900"/>
              </a:solidFill>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6333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821" y="1482436"/>
            <a:ext cx="7359650" cy="1421803"/>
          </a:xfrm>
        </p:spPr>
        <p:txBody>
          <a:bodyPr/>
          <a:lstStyle/>
          <a:p>
            <a:r>
              <a:rPr lang="en-US"/>
              <a:t>CONTRACTUAL CLAUSES ON ALTERNATIVE DISPUTE RESOLUTION</a:t>
            </a:r>
          </a:p>
        </p:txBody>
      </p:sp>
      <p:sp>
        <p:nvSpPr>
          <p:cNvPr id="3" name="TextBox 2"/>
          <p:cNvSpPr txBox="1"/>
          <p:nvPr/>
        </p:nvSpPr>
        <p:spPr>
          <a:xfrm>
            <a:off x="1690255" y="3754582"/>
            <a:ext cx="7398327" cy="1569660"/>
          </a:xfrm>
          <a:prstGeom prst="rect">
            <a:avLst/>
          </a:prstGeom>
          <a:solidFill>
            <a:srgbClr val="FFFFFF"/>
          </a:solidFill>
        </p:spPr>
        <p:txBody>
          <a:bodyPr wrap="square" rtlCol="0">
            <a:spAutoFit/>
          </a:bodyPr>
          <a:lstStyle/>
          <a:p>
            <a:r>
              <a:rPr lang="en-US" sz="2400" dirty="0">
                <a:solidFill>
                  <a:schemeClr val="accent1"/>
                </a:solidFill>
              </a:rPr>
              <a:t>ALLOWED </a:t>
            </a:r>
            <a:r>
              <a:rPr lang="en-US" sz="2400">
                <a:solidFill>
                  <a:schemeClr val="accent1"/>
                </a:solidFill>
              </a:rPr>
              <a:t>IN LONG-TERM </a:t>
            </a:r>
            <a:r>
              <a:rPr lang="en-US" sz="2400" dirty="0">
                <a:solidFill>
                  <a:schemeClr val="accent1"/>
                </a:solidFill>
              </a:rPr>
              <a:t>INSURANCE, INCLUDING GROUP LIFE</a:t>
            </a:r>
          </a:p>
          <a:p>
            <a:r>
              <a:rPr lang="en-US" sz="2400" dirty="0">
                <a:solidFill>
                  <a:schemeClr val="accent1"/>
                </a:solidFill>
              </a:rPr>
              <a:t>NOT ALLOWED IN SHORT-TERM INSURANCE, PROHIBITED BY STATUTE</a:t>
            </a:r>
          </a:p>
        </p:txBody>
      </p:sp>
      <p:pic>
        <p:nvPicPr>
          <p:cNvPr id="4" name="Picture 3"/>
          <p:cNvPicPr>
            <a:picLocks noChangeAspect="1"/>
          </p:cNvPicPr>
          <p:nvPr/>
        </p:nvPicPr>
        <p:blipFill>
          <a:blip r:embed="rId2"/>
          <a:stretch>
            <a:fillRect/>
          </a:stretch>
        </p:blipFill>
        <p:spPr>
          <a:xfrm>
            <a:off x="647700" y="2908300"/>
            <a:ext cx="10883900" cy="1028700"/>
          </a:xfrm>
          <a:prstGeom prst="rect">
            <a:avLst/>
          </a:prstGeom>
        </p:spPr>
      </p:pic>
    </p:spTree>
    <p:extLst>
      <p:ext uri="{BB962C8B-B14F-4D97-AF65-F5344CB8AC3E}">
        <p14:creationId xmlns:p14="http://schemas.microsoft.com/office/powerpoint/2010/main" val="182485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821" y="928254"/>
            <a:ext cx="7359650" cy="2175163"/>
          </a:xfrm>
        </p:spPr>
        <p:txBody>
          <a:bodyPr/>
          <a:lstStyle/>
          <a:p>
            <a:r>
              <a:rPr lang="en-US" dirty="0"/>
              <a:t>ROLE OF THE COURTS:</a:t>
            </a:r>
            <a:br>
              <a:rPr lang="en-US"/>
            </a:br>
            <a:br>
              <a:rPr lang="en-US"/>
            </a:br>
            <a:r>
              <a:rPr lang="en-US"/>
              <a:t>Still </a:t>
            </a:r>
            <a:r>
              <a:rPr lang="en-US" dirty="0"/>
              <a:t>a role to play</a:t>
            </a:r>
            <a:br>
              <a:rPr lang="en-US" dirty="0"/>
            </a:br>
            <a:r>
              <a:rPr lang="en-US" dirty="0"/>
              <a:t>Different from Ombudsman: Law </a:t>
            </a:r>
            <a:r>
              <a:rPr lang="en-US" i="1"/>
              <a:t>and</a:t>
            </a:r>
            <a:r>
              <a:rPr lang="en-US"/>
              <a:t> fairness </a:t>
            </a:r>
            <a:r>
              <a:rPr lang="en-US" dirty="0"/>
              <a:t>are considerations</a:t>
            </a:r>
          </a:p>
        </p:txBody>
      </p:sp>
      <p:sp>
        <p:nvSpPr>
          <p:cNvPr id="3" name="TextBox 2"/>
          <p:cNvSpPr txBox="1"/>
          <p:nvPr/>
        </p:nvSpPr>
        <p:spPr>
          <a:xfrm>
            <a:off x="4655127" y="4336473"/>
            <a:ext cx="4973782" cy="1569660"/>
          </a:xfrm>
          <a:prstGeom prst="rect">
            <a:avLst/>
          </a:prstGeom>
          <a:noFill/>
        </p:spPr>
        <p:txBody>
          <a:bodyPr wrap="square" rtlCol="0">
            <a:spAutoFit/>
          </a:bodyPr>
          <a:lstStyle/>
          <a:p>
            <a:r>
              <a:rPr lang="en-US" sz="3200" b="1" dirty="0">
                <a:solidFill>
                  <a:schemeClr val="accent1"/>
                </a:solidFill>
              </a:rPr>
              <a:t>Drawbacks:</a:t>
            </a:r>
          </a:p>
          <a:p>
            <a:r>
              <a:rPr lang="en-US" sz="3200" b="1" dirty="0">
                <a:solidFill>
                  <a:schemeClr val="accent1"/>
                </a:solidFill>
              </a:rPr>
              <a:t>Very expensive</a:t>
            </a:r>
          </a:p>
          <a:p>
            <a:r>
              <a:rPr lang="en-US" sz="3200" b="1" dirty="0">
                <a:solidFill>
                  <a:schemeClr val="accent1"/>
                </a:solidFill>
              </a:rPr>
              <a:t>Time-consuming</a:t>
            </a:r>
          </a:p>
        </p:txBody>
      </p:sp>
    </p:spTree>
    <p:extLst>
      <p:ext uri="{BB962C8B-B14F-4D97-AF65-F5344CB8AC3E}">
        <p14:creationId xmlns:p14="http://schemas.microsoft.com/office/powerpoint/2010/main" val="2082918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821" y="1246909"/>
            <a:ext cx="7359650" cy="1657330"/>
          </a:xfrm>
        </p:spPr>
        <p:txBody>
          <a:bodyPr/>
          <a:lstStyle/>
          <a:p>
            <a:r>
              <a:rPr lang="en-US"/>
              <a:t>CONCLUSION:</a:t>
            </a:r>
          </a:p>
        </p:txBody>
      </p:sp>
      <p:sp>
        <p:nvSpPr>
          <p:cNvPr id="3" name="TextBox 2"/>
          <p:cNvSpPr txBox="1"/>
          <p:nvPr/>
        </p:nvSpPr>
        <p:spPr>
          <a:xfrm>
            <a:off x="3588327" y="4031673"/>
            <a:ext cx="4530437" cy="523220"/>
          </a:xfrm>
          <a:prstGeom prst="rect">
            <a:avLst/>
          </a:prstGeom>
          <a:solidFill>
            <a:schemeClr val="bg1"/>
          </a:solidFill>
        </p:spPr>
        <p:txBody>
          <a:bodyPr wrap="square" rtlCol="0">
            <a:spAutoFit/>
          </a:bodyPr>
          <a:lstStyle/>
          <a:p>
            <a:r>
              <a:rPr lang="en-US" sz="2800" dirty="0">
                <a:solidFill>
                  <a:schemeClr val="accent1"/>
                </a:solidFill>
              </a:rPr>
              <a:t>THANK YOU!</a:t>
            </a:r>
          </a:p>
        </p:txBody>
      </p:sp>
    </p:spTree>
    <p:extLst>
      <p:ext uri="{BB962C8B-B14F-4D97-AF65-F5344CB8AC3E}">
        <p14:creationId xmlns:p14="http://schemas.microsoft.com/office/powerpoint/2010/main" val="7027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4085743"/>
              </p:ext>
            </p:extLst>
          </p:nvPr>
        </p:nvGraphicFramePr>
        <p:xfrm>
          <a:off x="858982" y="719663"/>
          <a:ext cx="10446327" cy="5320919"/>
        </p:xfrm>
        <a:graphic>
          <a:graphicData uri="http://schemas.openxmlformats.org/drawingml/2006/table">
            <a:tbl>
              <a:tblPr firstRow="1" bandRow="1">
                <a:tableStyleId>{5C22544A-7EE6-4342-B048-85BDC9FD1C3A}</a:tableStyleId>
              </a:tblPr>
              <a:tblGrid>
                <a:gridCol w="2992582">
                  <a:extLst>
                    <a:ext uri="{9D8B030D-6E8A-4147-A177-3AD203B41FA5}">
                      <a16:colId xmlns:a16="http://schemas.microsoft.com/office/drawing/2014/main" val="20000"/>
                    </a:ext>
                  </a:extLst>
                </a:gridCol>
                <a:gridCol w="2840181">
                  <a:extLst>
                    <a:ext uri="{9D8B030D-6E8A-4147-A177-3AD203B41FA5}">
                      <a16:colId xmlns:a16="http://schemas.microsoft.com/office/drawing/2014/main" val="20001"/>
                    </a:ext>
                  </a:extLst>
                </a:gridCol>
                <a:gridCol w="4613564">
                  <a:extLst>
                    <a:ext uri="{9D8B030D-6E8A-4147-A177-3AD203B41FA5}">
                      <a16:colId xmlns:a16="http://schemas.microsoft.com/office/drawing/2014/main" val="20002"/>
                    </a:ext>
                  </a:extLst>
                </a:gridCol>
              </a:tblGrid>
              <a:tr h="1093179">
                <a:tc gridSpan="2">
                  <a:txBody>
                    <a:bodyPr/>
                    <a:lstStyle/>
                    <a:p>
                      <a:r>
                        <a:rPr lang="en-US" dirty="0"/>
                        <a:t>STATUTORY SCHEMES</a:t>
                      </a:r>
                    </a:p>
                  </a:txBody>
                  <a:tcPr/>
                </a:tc>
                <a:tc hMerge="1">
                  <a:txBody>
                    <a:bodyPr/>
                    <a:lstStyle/>
                    <a:p>
                      <a:endParaRPr lang="en-US" dirty="0"/>
                    </a:p>
                  </a:txBody>
                  <a:tcPr/>
                </a:tc>
                <a:tc>
                  <a:txBody>
                    <a:bodyPr/>
                    <a:lstStyle/>
                    <a:p>
                      <a:r>
                        <a:rPr lang="en-US" dirty="0"/>
                        <a:t>VOLUNTARY SCHEMES</a:t>
                      </a:r>
                    </a:p>
                  </a:txBody>
                  <a:tcPr/>
                </a:tc>
                <a:extLst>
                  <a:ext uri="{0D108BD9-81ED-4DB2-BD59-A6C34878D82A}">
                    <a16:rowId xmlns:a16="http://schemas.microsoft.com/office/drawing/2014/main" val="10000"/>
                  </a:ext>
                </a:extLst>
              </a:tr>
              <a:tr h="570140">
                <a:tc>
                  <a:txBody>
                    <a:bodyPr/>
                    <a:lstStyle/>
                    <a:p>
                      <a:r>
                        <a:rPr lang="en-US" dirty="0"/>
                        <a:t>SCHEME</a:t>
                      </a:r>
                    </a:p>
                  </a:txBody>
                  <a:tcPr/>
                </a:tc>
                <a:tc>
                  <a:txBody>
                    <a:bodyPr/>
                    <a:lstStyle/>
                    <a:p>
                      <a:r>
                        <a:rPr lang="en-US" dirty="0"/>
                        <a:t>RELEVANT STATUTE</a:t>
                      </a:r>
                    </a:p>
                  </a:txBody>
                  <a:tcPr/>
                </a:tc>
                <a:tc>
                  <a:txBody>
                    <a:bodyPr/>
                    <a:lstStyle/>
                    <a:p>
                      <a:r>
                        <a:rPr lang="en-US" dirty="0"/>
                        <a:t>Industry-specific</a:t>
                      </a:r>
                    </a:p>
                  </a:txBody>
                  <a:tcPr/>
                </a:tc>
                <a:extLst>
                  <a:ext uri="{0D108BD9-81ED-4DB2-BD59-A6C34878D82A}">
                    <a16:rowId xmlns:a16="http://schemas.microsoft.com/office/drawing/2014/main" val="10001"/>
                  </a:ext>
                </a:extLst>
              </a:tr>
              <a:tr h="2904381">
                <a:tc>
                  <a:txBody>
                    <a:bodyPr/>
                    <a:lstStyle/>
                    <a:p>
                      <a:r>
                        <a:rPr lang="en-US" b="1" dirty="0">
                          <a:solidFill>
                            <a:srgbClr val="FF0000"/>
                          </a:solidFill>
                        </a:rPr>
                        <a:t>Office</a:t>
                      </a:r>
                      <a:r>
                        <a:rPr lang="en-US" b="1" baseline="0" dirty="0">
                          <a:solidFill>
                            <a:srgbClr val="FF0000"/>
                          </a:solidFill>
                        </a:rPr>
                        <a:t> of the </a:t>
                      </a:r>
                      <a:r>
                        <a:rPr lang="en-US" b="1" baseline="0" dirty="0" err="1">
                          <a:solidFill>
                            <a:srgbClr val="FF0000"/>
                          </a:solidFill>
                        </a:rPr>
                        <a:t>Ombud</a:t>
                      </a:r>
                      <a:r>
                        <a:rPr lang="en-US" b="1" baseline="0" dirty="0">
                          <a:solidFill>
                            <a:srgbClr val="FF0000"/>
                          </a:solidFill>
                        </a:rPr>
                        <a:t> for Financial Services Providers (FAIS </a:t>
                      </a:r>
                      <a:r>
                        <a:rPr lang="en-US" b="1" baseline="0" dirty="0" err="1">
                          <a:solidFill>
                            <a:srgbClr val="FF0000"/>
                          </a:solidFill>
                        </a:rPr>
                        <a:t>Ombud</a:t>
                      </a:r>
                      <a:r>
                        <a:rPr lang="en-US" b="1" baseline="0" dirty="0">
                          <a:solidFill>
                            <a:srgbClr val="FF0000"/>
                          </a:solidFill>
                        </a:rPr>
                        <a:t>)</a:t>
                      </a:r>
                    </a:p>
                    <a:p>
                      <a:endParaRPr lang="en-US" b="1" baseline="0" dirty="0">
                        <a:solidFill>
                          <a:srgbClr val="FF0000"/>
                        </a:solidFill>
                      </a:endParaRPr>
                    </a:p>
                    <a:p>
                      <a:r>
                        <a:rPr lang="en-US" b="1" baseline="0" dirty="0">
                          <a:solidFill>
                            <a:srgbClr val="FF0000"/>
                          </a:solidFill>
                        </a:rPr>
                        <a:t>Statutory </a:t>
                      </a:r>
                      <a:r>
                        <a:rPr lang="en-US" b="1" baseline="0" dirty="0" err="1">
                          <a:solidFill>
                            <a:srgbClr val="FF0000"/>
                          </a:solidFill>
                        </a:rPr>
                        <a:t>Ombud</a:t>
                      </a:r>
                      <a:r>
                        <a:rPr lang="en-US" b="1" baseline="0" dirty="0">
                          <a:solidFill>
                            <a:srgbClr val="FF0000"/>
                          </a:solidFill>
                        </a:rPr>
                        <a:t> for Financial Services Providers</a:t>
                      </a:r>
                    </a:p>
                    <a:p>
                      <a:endParaRPr lang="en-US" baseline="0" dirty="0"/>
                    </a:p>
                    <a:p>
                      <a:r>
                        <a:rPr lang="en-US" baseline="0" dirty="0"/>
                        <a:t>Pension Funds Adjudicator</a:t>
                      </a:r>
                    </a:p>
                    <a:p>
                      <a:endParaRPr lang="en-US" baseline="0" dirty="0"/>
                    </a:p>
                    <a:p>
                      <a:endParaRPr lang="en-US" baseline="0" dirty="0"/>
                    </a:p>
                    <a:p>
                      <a:r>
                        <a:rPr lang="en-US" baseline="0" dirty="0"/>
                        <a:t>Council for Medical Schemes</a:t>
                      </a:r>
                      <a:endParaRPr lang="en-US" dirty="0"/>
                    </a:p>
                  </a:txBody>
                  <a:tcPr/>
                </a:tc>
                <a:tc>
                  <a:txBody>
                    <a:bodyPr/>
                    <a:lstStyle/>
                    <a:p>
                      <a:r>
                        <a:rPr lang="en-US" dirty="0"/>
                        <a:t>Financial Advisory and Intermediary Services Act 37 of 2002</a:t>
                      </a:r>
                    </a:p>
                    <a:p>
                      <a:endParaRPr lang="en-US" dirty="0"/>
                    </a:p>
                    <a:p>
                      <a:r>
                        <a:rPr lang="en-US" dirty="0"/>
                        <a:t>Financial Services </a:t>
                      </a:r>
                      <a:r>
                        <a:rPr lang="en-US" dirty="0" err="1"/>
                        <a:t>Ombud</a:t>
                      </a:r>
                      <a:r>
                        <a:rPr lang="en-US" dirty="0"/>
                        <a:t> Schemes Act 37 of 2004</a:t>
                      </a:r>
                    </a:p>
                    <a:p>
                      <a:endParaRPr lang="en-US" dirty="0"/>
                    </a:p>
                    <a:p>
                      <a:r>
                        <a:rPr lang="en-US" dirty="0"/>
                        <a:t>Pension Funds</a:t>
                      </a:r>
                      <a:r>
                        <a:rPr lang="en-US" baseline="0" dirty="0"/>
                        <a:t> Act 24 of 1956</a:t>
                      </a:r>
                    </a:p>
                    <a:p>
                      <a:endParaRPr lang="en-US" baseline="0" dirty="0"/>
                    </a:p>
                    <a:p>
                      <a:r>
                        <a:rPr lang="en-US" baseline="0" dirty="0"/>
                        <a:t>Medical Schemes Act 131 of 1998</a:t>
                      </a:r>
                      <a:endParaRPr lang="en-US" dirty="0"/>
                    </a:p>
                  </a:txBody>
                  <a:tcPr/>
                </a:tc>
                <a:tc>
                  <a:txBody>
                    <a:bodyPr/>
                    <a:lstStyle/>
                    <a:p>
                      <a:r>
                        <a:rPr lang="en-US" b="1" dirty="0">
                          <a:solidFill>
                            <a:srgbClr val="FF0000"/>
                          </a:solidFill>
                        </a:rPr>
                        <a:t>Ombudsman for Long-term Insurance</a:t>
                      </a:r>
                    </a:p>
                    <a:p>
                      <a:endParaRPr lang="en-US" b="1" dirty="0">
                        <a:solidFill>
                          <a:srgbClr val="FF0000"/>
                        </a:solidFill>
                      </a:endParaRPr>
                    </a:p>
                    <a:p>
                      <a:endParaRPr lang="en-US" b="1" dirty="0">
                        <a:solidFill>
                          <a:srgbClr val="FF0000"/>
                        </a:solidFill>
                      </a:endParaRPr>
                    </a:p>
                    <a:p>
                      <a:r>
                        <a:rPr lang="en-US" b="1" dirty="0">
                          <a:solidFill>
                            <a:srgbClr val="FF0000"/>
                          </a:solidFill>
                        </a:rPr>
                        <a:t>Ombudsman for Short-term Insurance</a:t>
                      </a:r>
                    </a:p>
                    <a:p>
                      <a:endParaRPr lang="en-US" dirty="0"/>
                    </a:p>
                    <a:p>
                      <a:endParaRPr lang="en-US" dirty="0"/>
                    </a:p>
                    <a:p>
                      <a:r>
                        <a:rPr lang="en-US" dirty="0"/>
                        <a:t>Ombudsman for Banking Services</a:t>
                      </a:r>
                    </a:p>
                    <a:p>
                      <a:endParaRPr lang="en-US" dirty="0"/>
                    </a:p>
                    <a:p>
                      <a:endParaRPr lang="en-US" dirty="0"/>
                    </a:p>
                    <a:p>
                      <a:r>
                        <a:rPr lang="en-US" dirty="0"/>
                        <a:t>Credit</a:t>
                      </a:r>
                      <a:r>
                        <a:rPr lang="en-US" baseline="0" dirty="0"/>
                        <a:t> Information </a:t>
                      </a:r>
                      <a:r>
                        <a:rPr lang="en-US" baseline="0" dirty="0" err="1"/>
                        <a:t>Ombud</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302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821" y="1731818"/>
            <a:ext cx="8222706" cy="1172421"/>
          </a:xfrm>
        </p:spPr>
        <p:txBody>
          <a:bodyPr/>
          <a:lstStyle/>
          <a:p>
            <a:br>
              <a:rPr lang="en-US" dirty="0"/>
            </a:br>
            <a:r>
              <a:rPr lang="en-US" dirty="0"/>
              <a:t>Statutory </a:t>
            </a:r>
            <a:r>
              <a:rPr lang="en-US" dirty="0" err="1"/>
              <a:t>Ombud</a:t>
            </a:r>
            <a:r>
              <a:rPr lang="en-US" dirty="0"/>
              <a:t> Schemes: FAIS OMBUD</a:t>
            </a:r>
            <a:br>
              <a:rPr lang="en-US" dirty="0"/>
            </a:br>
            <a:endParaRPr lang="en-GB" dirty="0"/>
          </a:p>
        </p:txBody>
      </p:sp>
    </p:spTree>
    <p:extLst>
      <p:ext uri="{BB962C8B-B14F-4D97-AF65-F5344CB8AC3E}">
        <p14:creationId xmlns:p14="http://schemas.microsoft.com/office/powerpoint/2010/main" val="251398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Section 20 of the FAIS Act</a:t>
            </a:r>
          </a:p>
          <a:p>
            <a:r>
              <a:rPr lang="en-US" dirty="0"/>
              <a:t>FAIS Act deals with services rendered by </a:t>
            </a:r>
            <a:r>
              <a:rPr lang="en-US" sz="2000" b="1" dirty="0"/>
              <a:t>advisors and intermediaries in respect of financial products</a:t>
            </a:r>
            <a:r>
              <a:rPr lang="en-US" dirty="0"/>
              <a:t>. </a:t>
            </a:r>
          </a:p>
          <a:p>
            <a:r>
              <a:rPr lang="en-US" dirty="0"/>
              <a:t>It is therefore not only insurance intermediaries, advisors and representatives who may fall under the FAIS </a:t>
            </a:r>
            <a:r>
              <a:rPr lang="en-US" dirty="0" err="1"/>
              <a:t>Ombud’s</a:t>
            </a:r>
            <a:r>
              <a:rPr lang="en-US" dirty="0"/>
              <a:t> jurisdiction but also those who render any other service in relation to a financial product as determined by the FAIS Act. </a:t>
            </a:r>
          </a:p>
          <a:p>
            <a:r>
              <a:rPr lang="en-US" dirty="0"/>
              <a:t>A client who has a complaint regarding the conduct of an insurance intermediary cannot just approach the FAIS </a:t>
            </a:r>
            <a:r>
              <a:rPr lang="en-US" dirty="0" err="1"/>
              <a:t>Ombud</a:t>
            </a:r>
            <a:r>
              <a:rPr lang="en-US" dirty="0"/>
              <a:t>. </a:t>
            </a:r>
          </a:p>
          <a:p>
            <a:r>
              <a:rPr lang="en-US" dirty="0"/>
              <a:t>Part XI of the General Code of Conduct for </a:t>
            </a:r>
            <a:r>
              <a:rPr lang="en-US" dirty="0" err="1"/>
              <a:t>Authorised</a:t>
            </a:r>
            <a:r>
              <a:rPr lang="en-US" dirty="0"/>
              <a:t> Financial Services Providers and Representatives stipulates that a client should </a:t>
            </a:r>
            <a:r>
              <a:rPr lang="en-US" sz="2000" b="1" dirty="0">
                <a:solidFill>
                  <a:schemeClr val="accent1"/>
                </a:solidFill>
              </a:rPr>
              <a:t>first </a:t>
            </a:r>
            <a:r>
              <a:rPr lang="en-US" sz="2000" b="1" dirty="0" err="1">
                <a:solidFill>
                  <a:schemeClr val="accent1"/>
                </a:solidFill>
              </a:rPr>
              <a:t>utilise</a:t>
            </a:r>
            <a:r>
              <a:rPr lang="en-US" sz="2000" b="1" dirty="0">
                <a:solidFill>
                  <a:schemeClr val="accent1"/>
                </a:solidFill>
              </a:rPr>
              <a:t> the internal dispute resolution system </a:t>
            </a:r>
            <a:r>
              <a:rPr lang="en-US" dirty="0"/>
              <a:t>of the financial services provider (FSP). </a:t>
            </a:r>
          </a:p>
          <a:p>
            <a:r>
              <a:rPr lang="en-US" dirty="0"/>
              <a:t>The Code states that ‘resolution’, or ‘internal resolution’, means the process of the resolving of a complaint through and in accordance with the internal complaint resolution system and procedures of the provider. </a:t>
            </a:r>
          </a:p>
          <a:p>
            <a:endParaRPr lang="en-US" dirty="0"/>
          </a:p>
        </p:txBody>
      </p:sp>
      <p:sp>
        <p:nvSpPr>
          <p:cNvPr id="3" name="Title 2"/>
          <p:cNvSpPr>
            <a:spLocks noGrp="1"/>
          </p:cNvSpPr>
          <p:nvPr>
            <p:ph type="title"/>
          </p:nvPr>
        </p:nvSpPr>
        <p:spPr/>
        <p:txBody>
          <a:bodyPr/>
          <a:lstStyle/>
          <a:p>
            <a:r>
              <a:rPr lang="en-US" dirty="0"/>
              <a:t>ENABLING LEGISLATION</a:t>
            </a:r>
          </a:p>
        </p:txBody>
      </p:sp>
      <p:sp>
        <p:nvSpPr>
          <p:cNvPr id="4" name="Text Placeholder 3"/>
          <p:cNvSpPr>
            <a:spLocks noGrp="1"/>
          </p:cNvSpPr>
          <p:nvPr>
            <p:ph type="body" sz="quarter" idx="10"/>
          </p:nvPr>
        </p:nvSpPr>
        <p:spPr>
          <a:xfrm>
            <a:off x="1454726" y="6165273"/>
            <a:ext cx="7903861" cy="411740"/>
          </a:xfrm>
        </p:spPr>
        <p:txBody>
          <a:bodyPr/>
          <a:lstStyle/>
          <a:p>
            <a:r>
              <a:rPr lang="en-US" sz="1100" b="1" dirty="0"/>
              <a:t>FAIS OMBUD: ENABLING LEGISLATION</a:t>
            </a:r>
          </a:p>
        </p:txBody>
      </p:sp>
    </p:spTree>
    <p:extLst>
      <p:ext uri="{BB962C8B-B14F-4D97-AF65-F5344CB8AC3E}">
        <p14:creationId xmlns:p14="http://schemas.microsoft.com/office/powerpoint/2010/main" val="184126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the GCC, a provider has the following primary obligations: </a:t>
            </a:r>
          </a:p>
          <a:p>
            <a:r>
              <a:rPr lang="en-US" dirty="0"/>
              <a:t>to request any client who has a complaint against the provider to lodge the complaint in writing </a:t>
            </a:r>
          </a:p>
          <a:p>
            <a:r>
              <a:rPr lang="en-US" dirty="0"/>
              <a:t>to </a:t>
            </a:r>
            <a:r>
              <a:rPr lang="en-US" b="1" dirty="0"/>
              <a:t>maintain a record </a:t>
            </a:r>
            <a:r>
              <a:rPr lang="en-US" dirty="0"/>
              <a:t>of complaints for a period of five years;</a:t>
            </a:r>
          </a:p>
          <a:p>
            <a:r>
              <a:rPr lang="en-US" dirty="0"/>
              <a:t>to </a:t>
            </a:r>
            <a:r>
              <a:rPr lang="en-US" b="1" dirty="0"/>
              <a:t>handle complaints from clients in a timely and fair manner</a:t>
            </a:r>
            <a:r>
              <a:rPr lang="en-US" dirty="0"/>
              <a:t>;</a:t>
            </a:r>
          </a:p>
          <a:p>
            <a:r>
              <a:rPr lang="en-US" dirty="0"/>
              <a:t>to </a:t>
            </a:r>
            <a:r>
              <a:rPr lang="en-US" b="1" dirty="0"/>
              <a:t>take steps to investigate and respond promptly </a:t>
            </a:r>
            <a:r>
              <a:rPr lang="en-US" dirty="0"/>
              <a:t>to such complaints; and </a:t>
            </a:r>
          </a:p>
          <a:p>
            <a:r>
              <a:rPr lang="en-US" dirty="0"/>
              <a:t>where a complaint is not resolved to the client’s satisfaction, to </a:t>
            </a:r>
            <a:r>
              <a:rPr lang="en-US" b="1" dirty="0"/>
              <a:t>advise the client of any further steps</a:t>
            </a:r>
            <a:r>
              <a:rPr lang="en-US" dirty="0"/>
              <a:t> which may be available to the him in terms of the FAIS Act or any other law.</a:t>
            </a:r>
          </a:p>
          <a:p>
            <a:r>
              <a:rPr lang="en-US" sz="2400" b="1" dirty="0"/>
              <a:t>Apart from these primary obligations, a provider must also ensure that a number of basic principles are adhered to, namely the maintenance of a comprehensive complaints policy, transparency and visibility, accessibility of facilities, and fairness.</a:t>
            </a:r>
          </a:p>
          <a:p>
            <a:endParaRPr lang="en-US" dirty="0"/>
          </a:p>
        </p:txBody>
      </p:sp>
      <p:sp>
        <p:nvSpPr>
          <p:cNvPr id="3" name="Title 2"/>
          <p:cNvSpPr>
            <a:spLocks noGrp="1"/>
          </p:cNvSpPr>
          <p:nvPr>
            <p:ph type="title"/>
          </p:nvPr>
        </p:nvSpPr>
        <p:spPr/>
        <p:txBody>
          <a:bodyPr/>
          <a:lstStyle/>
          <a:p>
            <a:r>
              <a:rPr lang="en-US" dirty="0"/>
              <a:t>PROVIDER’S OBLIGATIONS WHEN RECEIVING A COMPLAINT</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9510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820" y="1759527"/>
            <a:ext cx="10370161" cy="1144712"/>
          </a:xfrm>
        </p:spPr>
        <p:txBody>
          <a:bodyPr/>
          <a:lstStyle/>
          <a:p>
            <a:r>
              <a:rPr lang="en-US" dirty="0"/>
              <a:t>PRE-FAIS OMBUD STAGE: INTERNAL COMPLAINTS RESOLUTION</a:t>
            </a:r>
          </a:p>
        </p:txBody>
      </p:sp>
    </p:spTree>
    <p:extLst>
      <p:ext uri="{BB962C8B-B14F-4D97-AF65-F5344CB8AC3E}">
        <p14:creationId xmlns:p14="http://schemas.microsoft.com/office/powerpoint/2010/main" val="99625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0" y="915750"/>
            <a:ext cx="11452225" cy="5445363"/>
          </a:xfrm>
        </p:spPr>
        <p:txBody>
          <a:bodyPr/>
          <a:lstStyle/>
          <a:p>
            <a:r>
              <a:rPr lang="en-US" dirty="0"/>
              <a:t>Only matters provided for by the FAIS Act.</a:t>
            </a:r>
          </a:p>
          <a:p>
            <a:r>
              <a:rPr lang="en-US" dirty="0"/>
              <a:t> For instance, where a long-term insurer is of the opinion that a beneficiary’s claim has proscribed, the dispute may be adjudicated by the Ombudsman for Long-term Insurance since the matter falls squarely within the realm of the LTIA. </a:t>
            </a:r>
          </a:p>
          <a:p>
            <a:r>
              <a:rPr lang="en-US" dirty="0"/>
              <a:t>However, where an </a:t>
            </a:r>
            <a:r>
              <a:rPr lang="en-US" b="1" dirty="0"/>
              <a:t>insurance broker </a:t>
            </a:r>
            <a:r>
              <a:rPr lang="en-US" dirty="0"/>
              <a:t>wrongly advises a person that the financial product he has purchased covers disability, the complaint falls within the ambit of the FAIS Act where the terms ‘advice’ and ‘financial product’ are (in s 1) statutorily defined. </a:t>
            </a:r>
          </a:p>
          <a:p>
            <a:r>
              <a:rPr lang="en-US" dirty="0"/>
              <a:t>The FAIS Act includes contracts and policies of long-term and short- term insurance in its definition of ‘financial products’.</a:t>
            </a:r>
          </a:p>
          <a:p>
            <a:r>
              <a:rPr lang="en-US" dirty="0"/>
              <a:t>A complainant may seek </a:t>
            </a:r>
            <a:r>
              <a:rPr lang="en-US" b="1" dirty="0"/>
              <a:t>any form of relief </a:t>
            </a:r>
            <a:r>
              <a:rPr lang="en-US" dirty="0"/>
              <a:t>against the respondent, this is wider than an order to pay an amount of money. </a:t>
            </a:r>
          </a:p>
          <a:p>
            <a:r>
              <a:rPr lang="en-US" dirty="0"/>
              <a:t>However, where a complainant is claiming a monetary award, it must relate to the redress of financial prejudice or damage suffered or likely to be suffered by the complainant.</a:t>
            </a:r>
          </a:p>
          <a:p>
            <a:r>
              <a:rPr lang="en-US" dirty="0"/>
              <a:t>Furthermore, a monetary claim should not exceed </a:t>
            </a:r>
            <a:r>
              <a:rPr lang="en-US" b="1" dirty="0"/>
              <a:t>R800 000  (</a:t>
            </a:r>
            <a:r>
              <a:rPr lang="hr-HR" b="1" dirty="0"/>
              <a:t>3,520,992.00 </a:t>
            </a:r>
            <a:r>
              <a:rPr lang="hr-HR" b="1" dirty="0" err="1"/>
              <a:t>Rubles</a:t>
            </a:r>
            <a:r>
              <a:rPr lang="hr-HR" b="1" dirty="0"/>
              <a:t>) </a:t>
            </a:r>
            <a:endParaRPr lang="en-US" dirty="0"/>
          </a:p>
        </p:txBody>
      </p:sp>
      <p:sp>
        <p:nvSpPr>
          <p:cNvPr id="3" name="Title 2"/>
          <p:cNvSpPr>
            <a:spLocks noGrp="1"/>
          </p:cNvSpPr>
          <p:nvPr>
            <p:ph type="title"/>
          </p:nvPr>
        </p:nvSpPr>
        <p:spPr/>
        <p:txBody>
          <a:bodyPr/>
          <a:lstStyle/>
          <a:p>
            <a:r>
              <a:rPr lang="en-US" dirty="0">
                <a:solidFill>
                  <a:srgbClr val="D95900"/>
                </a:solidFill>
              </a:rPr>
              <a:t>Jurisdiction</a:t>
            </a:r>
          </a:p>
        </p:txBody>
      </p:sp>
      <p:sp>
        <p:nvSpPr>
          <p:cNvPr id="4" name="Text Placeholder 3"/>
          <p:cNvSpPr>
            <a:spLocks noGrp="1"/>
          </p:cNvSpPr>
          <p:nvPr>
            <p:ph type="body" sz="quarter" idx="10"/>
          </p:nvPr>
        </p:nvSpPr>
        <p:spPr>
          <a:xfrm flipV="1">
            <a:off x="368300" y="6361112"/>
            <a:ext cx="11452225" cy="215900"/>
          </a:xfrm>
        </p:spPr>
        <p:txBody>
          <a:bodyPr/>
          <a:lstStyle/>
          <a:p>
            <a:endParaRPr 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159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0" y="1268413"/>
            <a:ext cx="11452225" cy="4592060"/>
          </a:xfrm>
        </p:spPr>
        <p:txBody>
          <a:bodyPr/>
          <a:lstStyle/>
          <a:p>
            <a:r>
              <a:rPr lang="en-US" dirty="0"/>
              <a:t>Although the FAIS </a:t>
            </a:r>
            <a:r>
              <a:rPr lang="en-US" dirty="0" err="1"/>
              <a:t>Ombud</a:t>
            </a:r>
            <a:r>
              <a:rPr lang="en-US" dirty="0"/>
              <a:t> has </a:t>
            </a:r>
            <a:r>
              <a:rPr lang="en-US" b="1" dirty="0"/>
              <a:t>comprehensive powers </a:t>
            </a:r>
            <a:r>
              <a:rPr lang="en-US" dirty="0"/>
              <a:t>and can in some respects be equated to a civil court, the FAIS Act makes it clear that a </a:t>
            </a:r>
            <a:r>
              <a:rPr lang="en-US" dirty="0" err="1"/>
              <a:t>dissatisfed</a:t>
            </a:r>
            <a:r>
              <a:rPr lang="en-US" dirty="0"/>
              <a:t> consumer is not obliged to take his complaint to the </a:t>
            </a:r>
            <a:r>
              <a:rPr lang="en-US" dirty="0" err="1"/>
              <a:t>Ombud</a:t>
            </a:r>
            <a:r>
              <a:rPr lang="en-US" dirty="0"/>
              <a:t> but may approach an </a:t>
            </a:r>
            <a:r>
              <a:rPr lang="en-US" b="1" dirty="0"/>
              <a:t>ordinary civil court</a:t>
            </a:r>
            <a:r>
              <a:rPr lang="en-US" dirty="0"/>
              <a:t> instead.</a:t>
            </a:r>
          </a:p>
          <a:p>
            <a:r>
              <a:rPr lang="en-US" dirty="0"/>
              <a:t>There is nothing in the Act that suggests that the FAIS </a:t>
            </a:r>
            <a:r>
              <a:rPr lang="en-US" dirty="0" err="1"/>
              <a:t>Ombud</a:t>
            </a:r>
            <a:r>
              <a:rPr lang="en-US" dirty="0"/>
              <a:t> </a:t>
            </a:r>
            <a:r>
              <a:rPr lang="en-US" b="1" i="1" dirty="0"/>
              <a:t>must </a:t>
            </a:r>
            <a:r>
              <a:rPr lang="en-US" b="1" dirty="0"/>
              <a:t>adjudicate </a:t>
            </a:r>
            <a:r>
              <a:rPr lang="en-US" dirty="0"/>
              <a:t>disputes.</a:t>
            </a:r>
            <a:br>
              <a:rPr lang="en-US" dirty="0"/>
            </a:br>
            <a:r>
              <a:rPr lang="en-US" dirty="0"/>
              <a:t>The relevant section (s 40 ‘Saving of rights’) reads as follows:</a:t>
            </a:r>
          </a:p>
          <a:p>
            <a:r>
              <a:rPr lang="en-US" b="1" dirty="0"/>
              <a:t>No provision of this Act, and no act performed under or in terms of any such provision, may be construed as a affecting any right of a client, or other affected person, to seek appropriate legal redress in terms of common law or any other statutory law, and whether relating to civil or criminal matters, in respect of the rendering of any financial service by an </a:t>
            </a:r>
            <a:r>
              <a:rPr lang="en-US" b="1" dirty="0" err="1"/>
              <a:t>authorised</a:t>
            </a:r>
            <a:r>
              <a:rPr lang="en-US" b="1" dirty="0"/>
              <a:t> financial services provider, or representative of such provider, or any act of a person who is not an </a:t>
            </a:r>
            <a:r>
              <a:rPr lang="en-US" b="1" dirty="0" err="1"/>
              <a:t>authorised</a:t>
            </a:r>
            <a:r>
              <a:rPr lang="en-US" b="1" dirty="0"/>
              <a:t> financial services provider or a representative of such a provider. </a:t>
            </a:r>
          </a:p>
          <a:p>
            <a:endParaRPr lang="en-US" dirty="0"/>
          </a:p>
        </p:txBody>
      </p:sp>
      <p:sp>
        <p:nvSpPr>
          <p:cNvPr id="3" name="Title 2"/>
          <p:cNvSpPr>
            <a:spLocks noGrp="1"/>
          </p:cNvSpPr>
          <p:nvPr>
            <p:ph type="title"/>
          </p:nvPr>
        </p:nvSpPr>
        <p:spPr>
          <a:xfrm>
            <a:off x="358588" y="334295"/>
            <a:ext cx="11452225" cy="720000"/>
          </a:xfrm>
        </p:spPr>
        <p:txBody>
          <a:bodyPr/>
          <a:lstStyle/>
          <a:p>
            <a:r>
              <a:rPr lang="en-US" dirty="0">
                <a:solidFill>
                  <a:srgbClr val="D95900"/>
                </a:solidFill>
              </a:rPr>
              <a:t>Jurisdiction (continued)</a:t>
            </a:r>
          </a:p>
        </p:txBody>
      </p:sp>
      <p:sp>
        <p:nvSpPr>
          <p:cNvPr id="4" name="Text Placeholder 3"/>
          <p:cNvSpPr>
            <a:spLocks noGrp="1"/>
          </p:cNvSpPr>
          <p:nvPr>
            <p:ph type="body" sz="quarter" idx="10"/>
          </p:nvPr>
        </p:nvSpPr>
        <p:spPr>
          <a:xfrm>
            <a:off x="368300" y="6719453"/>
            <a:ext cx="11452225" cy="138546"/>
          </a:xfrm>
        </p:spPr>
        <p:txBody>
          <a:bodyPr/>
          <a:lstStyle/>
          <a:p>
            <a:endParaRPr 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92638606"/>
      </p:ext>
    </p:extLst>
  </p:cSld>
  <p:clrMapOvr>
    <a:masterClrMapping/>
  </p:clrMapOvr>
</p:sld>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3038</TotalTime>
  <Words>1312</Words>
  <Application>Microsoft Office PowerPoint</Application>
  <PresentationFormat>Widescreen</PresentationFormat>
  <Paragraphs>135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MyriadPro</vt:lpstr>
      <vt:lpstr>Wingdings</vt:lpstr>
      <vt:lpstr>UJ</vt:lpstr>
      <vt:lpstr>The role of alternative dispute resolution in the protection of policyholders: a South African perspective</vt:lpstr>
      <vt:lpstr>OVERVIEW:</vt:lpstr>
      <vt:lpstr>PowerPoint Presentation</vt:lpstr>
      <vt:lpstr> Statutory Ombud Schemes: FAIS OMBUD </vt:lpstr>
      <vt:lpstr>ENABLING LEGISLATION</vt:lpstr>
      <vt:lpstr>PROVIDER’S OBLIGATIONS WHEN RECEIVING A COMPLAINT</vt:lpstr>
      <vt:lpstr>PRE-FAIS OMBUD STAGE: INTERNAL COMPLAINTS RESOLUTION</vt:lpstr>
      <vt:lpstr>Jurisdiction</vt:lpstr>
      <vt:lpstr>Jurisdiction (continued)</vt:lpstr>
      <vt:lpstr>CIVIL COURTS AND THE OMBUD</vt:lpstr>
      <vt:lpstr>   Claims procedure  </vt:lpstr>
      <vt:lpstr>Adjudication, determination and appeal</vt:lpstr>
      <vt:lpstr>EVALUATION OF SUCCESS OF FAIS OMBUD</vt:lpstr>
      <vt:lpstr>SUCCESS</vt:lpstr>
      <vt:lpstr>CRITICISM</vt:lpstr>
      <vt:lpstr>VOLUNTARY OMBUD SCHEMES</vt:lpstr>
      <vt:lpstr>OMBUDSMAN FOR LONG-TERM INSURANCE (Life, disability, funeral)</vt:lpstr>
      <vt:lpstr>Voluntary, own rules, binding on insurers only</vt:lpstr>
      <vt:lpstr>Ombudsman for short-term insurance (Property, liability)</vt:lpstr>
      <vt:lpstr> Background  </vt:lpstr>
      <vt:lpstr>Jurisdiction and powers of the Ombudsman  </vt:lpstr>
      <vt:lpstr>CONTRACTUAL CLAUSES ON ALTERNATIVE DISPUTE RESOLUTION</vt:lpstr>
      <vt:lpstr>ROLE OF THE COURTS:  Still a role to play Different from Ombudsman: Law and fairness are considerations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Christopher Rodd</cp:lastModifiedBy>
  <cp:revision>153</cp:revision>
  <dcterms:created xsi:type="dcterms:W3CDTF">2016-08-29T16:05:45Z</dcterms:created>
  <dcterms:modified xsi:type="dcterms:W3CDTF">2017-12-08T00:50:48Z</dcterms:modified>
</cp:coreProperties>
</file>